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01"/>
  </p:notesMasterIdLst>
  <p:handoutMasterIdLst>
    <p:handoutMasterId r:id="rId102"/>
  </p:handoutMasterIdLst>
  <p:sldIdLst>
    <p:sldId id="678" r:id="rId2"/>
    <p:sldId id="679" r:id="rId3"/>
    <p:sldId id="680" r:id="rId4"/>
    <p:sldId id="681" r:id="rId5"/>
    <p:sldId id="682" r:id="rId6"/>
    <p:sldId id="683" r:id="rId7"/>
    <p:sldId id="684" r:id="rId8"/>
    <p:sldId id="685" r:id="rId9"/>
    <p:sldId id="686" r:id="rId10"/>
    <p:sldId id="687" r:id="rId11"/>
    <p:sldId id="688" r:id="rId12"/>
    <p:sldId id="689" r:id="rId13"/>
    <p:sldId id="690" r:id="rId14"/>
    <p:sldId id="691" r:id="rId15"/>
    <p:sldId id="692" r:id="rId16"/>
    <p:sldId id="693" r:id="rId17"/>
    <p:sldId id="694" r:id="rId18"/>
    <p:sldId id="695" r:id="rId19"/>
    <p:sldId id="696" r:id="rId20"/>
    <p:sldId id="697" r:id="rId21"/>
    <p:sldId id="698" r:id="rId22"/>
    <p:sldId id="699" r:id="rId23"/>
    <p:sldId id="700" r:id="rId24"/>
    <p:sldId id="701" r:id="rId25"/>
    <p:sldId id="702" r:id="rId26"/>
    <p:sldId id="703" r:id="rId27"/>
    <p:sldId id="704" r:id="rId28"/>
    <p:sldId id="705" r:id="rId29"/>
    <p:sldId id="706" r:id="rId30"/>
    <p:sldId id="707" r:id="rId31"/>
    <p:sldId id="708" r:id="rId32"/>
    <p:sldId id="709" r:id="rId33"/>
    <p:sldId id="710" r:id="rId34"/>
    <p:sldId id="711" r:id="rId35"/>
    <p:sldId id="712" r:id="rId36"/>
    <p:sldId id="713" r:id="rId37"/>
    <p:sldId id="714" r:id="rId38"/>
    <p:sldId id="715" r:id="rId39"/>
    <p:sldId id="716" r:id="rId40"/>
    <p:sldId id="717" r:id="rId41"/>
    <p:sldId id="718" r:id="rId42"/>
    <p:sldId id="666" r:id="rId43"/>
    <p:sldId id="611" r:id="rId44"/>
    <p:sldId id="616" r:id="rId45"/>
    <p:sldId id="617" r:id="rId46"/>
    <p:sldId id="615" r:id="rId47"/>
    <p:sldId id="613" r:id="rId48"/>
    <p:sldId id="614" r:id="rId49"/>
    <p:sldId id="618" r:id="rId50"/>
    <p:sldId id="619" r:id="rId51"/>
    <p:sldId id="620" r:id="rId52"/>
    <p:sldId id="621" r:id="rId53"/>
    <p:sldId id="622" r:id="rId54"/>
    <p:sldId id="623" r:id="rId55"/>
    <p:sldId id="624" r:id="rId56"/>
    <p:sldId id="625" r:id="rId57"/>
    <p:sldId id="626" r:id="rId58"/>
    <p:sldId id="627" r:id="rId59"/>
    <p:sldId id="628" r:id="rId60"/>
    <p:sldId id="629" r:id="rId61"/>
    <p:sldId id="630" r:id="rId62"/>
    <p:sldId id="631" r:id="rId63"/>
    <p:sldId id="632" r:id="rId64"/>
    <p:sldId id="633" r:id="rId65"/>
    <p:sldId id="634" r:id="rId66"/>
    <p:sldId id="635" r:id="rId67"/>
    <p:sldId id="640" r:id="rId68"/>
    <p:sldId id="641" r:id="rId69"/>
    <p:sldId id="651" r:id="rId70"/>
    <p:sldId id="653" r:id="rId71"/>
    <p:sldId id="654" r:id="rId72"/>
    <p:sldId id="652" r:id="rId73"/>
    <p:sldId id="642" r:id="rId74"/>
    <p:sldId id="643" r:id="rId75"/>
    <p:sldId id="644" r:id="rId76"/>
    <p:sldId id="645" r:id="rId77"/>
    <p:sldId id="646" r:id="rId78"/>
    <p:sldId id="647" r:id="rId79"/>
    <p:sldId id="648" r:id="rId80"/>
    <p:sldId id="719" r:id="rId81"/>
    <p:sldId id="720" r:id="rId82"/>
    <p:sldId id="722" r:id="rId83"/>
    <p:sldId id="723" r:id="rId84"/>
    <p:sldId id="724" r:id="rId85"/>
    <p:sldId id="725" r:id="rId86"/>
    <p:sldId id="726" r:id="rId87"/>
    <p:sldId id="727" r:id="rId88"/>
    <p:sldId id="721" r:id="rId89"/>
    <p:sldId id="667" r:id="rId90"/>
    <p:sldId id="672" r:id="rId91"/>
    <p:sldId id="668" r:id="rId92"/>
    <p:sldId id="669" r:id="rId93"/>
    <p:sldId id="670" r:id="rId94"/>
    <p:sldId id="671" r:id="rId95"/>
    <p:sldId id="673" r:id="rId96"/>
    <p:sldId id="674" r:id="rId97"/>
    <p:sldId id="675" r:id="rId98"/>
    <p:sldId id="676" r:id="rId99"/>
    <p:sldId id="677" r:id="rId100"/>
  </p:sldIdLst>
  <p:sldSz cx="9144000" cy="6858000" type="screen4x3"/>
  <p:notesSz cx="6735763" cy="9869488"/>
  <p:defaultTextStyle>
    <a:defPPr>
      <a:defRPr lang="en-GB"/>
    </a:defPPr>
    <a:lvl1pPr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1pPr>
    <a:lvl2pPr marL="4572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2pPr>
    <a:lvl3pPr marL="9144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3pPr>
    <a:lvl4pPr marL="13716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4pPr>
    <a:lvl5pPr marL="1828800" algn="ctr" rtl="0" fontAlgn="base">
      <a:spcBef>
        <a:spcPct val="0"/>
      </a:spcBef>
      <a:spcAft>
        <a:spcPct val="0"/>
      </a:spcAft>
      <a:defRPr sz="2800" kern="1200">
        <a:solidFill>
          <a:srgbClr val="B9B9BB"/>
        </a:solidFill>
        <a:latin typeface="Arial" pitchFamily="30" charset="0"/>
        <a:ea typeface="Arial" pitchFamily="30" charset="0"/>
        <a:cs typeface="Arial" pitchFamily="30" charset="0"/>
      </a:defRPr>
    </a:lvl5pPr>
    <a:lvl6pPr marL="2286000" algn="l" defTabSz="457200" rtl="0" eaLnBrk="1" latinLnBrk="0" hangingPunct="1">
      <a:defRPr sz="2800" kern="1200">
        <a:solidFill>
          <a:srgbClr val="B9B9BB"/>
        </a:solidFill>
        <a:latin typeface="Arial" pitchFamily="30" charset="0"/>
        <a:ea typeface="Arial" pitchFamily="30" charset="0"/>
        <a:cs typeface="Arial" pitchFamily="30" charset="0"/>
      </a:defRPr>
    </a:lvl6pPr>
    <a:lvl7pPr marL="2743200" algn="l" defTabSz="457200" rtl="0" eaLnBrk="1" latinLnBrk="0" hangingPunct="1">
      <a:defRPr sz="2800" kern="1200">
        <a:solidFill>
          <a:srgbClr val="B9B9BB"/>
        </a:solidFill>
        <a:latin typeface="Arial" pitchFamily="30" charset="0"/>
        <a:ea typeface="Arial" pitchFamily="30" charset="0"/>
        <a:cs typeface="Arial" pitchFamily="30" charset="0"/>
      </a:defRPr>
    </a:lvl7pPr>
    <a:lvl8pPr marL="3200400" algn="l" defTabSz="457200" rtl="0" eaLnBrk="1" latinLnBrk="0" hangingPunct="1">
      <a:defRPr sz="2800" kern="1200">
        <a:solidFill>
          <a:srgbClr val="B9B9BB"/>
        </a:solidFill>
        <a:latin typeface="Arial" pitchFamily="30" charset="0"/>
        <a:ea typeface="Arial" pitchFamily="30" charset="0"/>
        <a:cs typeface="Arial" pitchFamily="30" charset="0"/>
      </a:defRPr>
    </a:lvl8pPr>
    <a:lvl9pPr marL="3657600" algn="l" defTabSz="457200" rtl="0" eaLnBrk="1" latinLnBrk="0" hangingPunct="1">
      <a:defRPr sz="2800" kern="1200">
        <a:solidFill>
          <a:srgbClr val="B9B9BB"/>
        </a:solidFill>
        <a:latin typeface="Arial" pitchFamily="30" charset="0"/>
        <a:ea typeface="Arial" pitchFamily="30" charset="0"/>
        <a:cs typeface="Arial" pitchFamily="30"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B"/>
    <a:srgbClr val="E3600B"/>
    <a:srgbClr val="009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8" autoAdjust="0"/>
    <p:restoredTop sz="94675" autoAdjust="0"/>
  </p:normalViewPr>
  <p:slideViewPr>
    <p:cSldViewPr snapToGrid="0">
      <p:cViewPr>
        <p:scale>
          <a:sx n="114" d="100"/>
          <a:sy n="114" d="100"/>
        </p:scale>
        <p:origin x="-822" y="60"/>
      </p:cViewPr>
      <p:guideLst>
        <p:guide orient="horz" pos="64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2024" y="-88"/>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19565" cy="494027"/>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l"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7" name="Rectangle 3"/>
          <p:cNvSpPr>
            <a:spLocks noGrp="1" noChangeArrowheads="1"/>
          </p:cNvSpPr>
          <p:nvPr>
            <p:ph type="dt" sz="quarter" idx="1"/>
          </p:nvPr>
        </p:nvSpPr>
        <p:spPr bwMode="auto">
          <a:xfrm>
            <a:off x="3814626" y="0"/>
            <a:ext cx="2919565" cy="494027"/>
          </a:xfrm>
          <a:prstGeom prst="rect">
            <a:avLst/>
          </a:prstGeom>
          <a:noFill/>
          <a:ln w="9525">
            <a:noFill/>
            <a:miter lim="800000"/>
            <a:headEnd/>
            <a:tailEnd/>
          </a:ln>
          <a:effectLst/>
        </p:spPr>
        <p:txBody>
          <a:bodyPr vert="horz" wrap="square" lIns="90782" tIns="45391" rIns="90782" bIns="45391" numCol="1" anchor="t" anchorCtr="0" compatLnSpc="1">
            <a:prstTxWarp prst="textNoShape">
              <a:avLst/>
            </a:prstTxWarp>
          </a:bodyPr>
          <a:lstStyle>
            <a:lvl1pPr algn="r"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8" name="Rectangle 4"/>
          <p:cNvSpPr>
            <a:spLocks noGrp="1" noChangeArrowheads="1"/>
          </p:cNvSpPr>
          <p:nvPr>
            <p:ph type="ftr" sz="quarter" idx="2"/>
          </p:nvPr>
        </p:nvSpPr>
        <p:spPr bwMode="auto">
          <a:xfrm>
            <a:off x="0" y="9373883"/>
            <a:ext cx="2919565" cy="494026"/>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l" eaLnBrk="0" hangingPunct="0">
              <a:defRPr sz="1200">
                <a:solidFill>
                  <a:schemeClr val="tx1"/>
                </a:solidFill>
                <a:latin typeface="Arial" pitchFamily="-112" charset="0"/>
                <a:ea typeface="Arial" pitchFamily="-112" charset="0"/>
                <a:cs typeface="Arial" pitchFamily="-112" charset="0"/>
              </a:defRPr>
            </a:lvl1pPr>
          </a:lstStyle>
          <a:p>
            <a:pPr>
              <a:defRPr/>
            </a:pPr>
            <a:endParaRPr lang="en-GB"/>
          </a:p>
        </p:txBody>
      </p:sp>
      <p:sp>
        <p:nvSpPr>
          <p:cNvPr id="72709" name="Rectangle 5"/>
          <p:cNvSpPr>
            <a:spLocks noGrp="1" noChangeArrowheads="1"/>
          </p:cNvSpPr>
          <p:nvPr>
            <p:ph type="sldNum" sz="quarter" idx="3"/>
          </p:nvPr>
        </p:nvSpPr>
        <p:spPr bwMode="auto">
          <a:xfrm>
            <a:off x="3814626" y="9373883"/>
            <a:ext cx="2919565" cy="494026"/>
          </a:xfrm>
          <a:prstGeom prst="rect">
            <a:avLst/>
          </a:prstGeom>
          <a:noFill/>
          <a:ln w="9525">
            <a:noFill/>
            <a:miter lim="800000"/>
            <a:headEnd/>
            <a:tailEnd/>
          </a:ln>
          <a:effectLst/>
        </p:spPr>
        <p:txBody>
          <a:bodyPr vert="horz" wrap="square" lIns="90782" tIns="45391" rIns="90782" bIns="45391" numCol="1" anchor="b" anchorCtr="0" compatLnSpc="1">
            <a:prstTxWarp prst="textNoShape">
              <a:avLst/>
            </a:prstTxWarp>
          </a:bodyPr>
          <a:lstStyle>
            <a:lvl1pPr algn="r" eaLnBrk="0" hangingPunct="0">
              <a:defRPr sz="1200">
                <a:solidFill>
                  <a:schemeClr val="tx1"/>
                </a:solidFill>
                <a:latin typeface="Arial" pitchFamily="-112" charset="0"/>
                <a:ea typeface="Arial" pitchFamily="-112" charset="0"/>
                <a:cs typeface="Arial" pitchFamily="-112" charset="0"/>
              </a:defRPr>
            </a:lvl1pPr>
          </a:lstStyle>
          <a:p>
            <a:pPr>
              <a:defRPr/>
            </a:pPr>
            <a:fld id="{80122095-89AB-6846-8523-4A856549711C}" type="slidenum">
              <a:rPr lang="en-GB"/>
              <a:pPr>
                <a:defRPr/>
              </a:pPr>
              <a:t>‹#›</a:t>
            </a:fld>
            <a:endParaRPr lang="en-GB"/>
          </a:p>
        </p:txBody>
      </p:sp>
    </p:spTree>
    <p:extLst>
      <p:ext uri="{BB962C8B-B14F-4D97-AF65-F5344CB8AC3E}">
        <p14:creationId xmlns:p14="http://schemas.microsoft.com/office/powerpoint/2010/main" val="249427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0782" tIns="45391" rIns="90782" bIns="45391" rtlCol="0" anchor="ctr"/>
          <a:lstStyle/>
          <a:p>
            <a:pPr lvl="0"/>
            <a:endParaRPr lang="en-GB" noProof="0"/>
          </a:p>
        </p:txBody>
      </p:sp>
      <p:sp>
        <p:nvSpPr>
          <p:cNvPr id="5" name="Notes Placeholder 4"/>
          <p:cNvSpPr>
            <a:spLocks noGrp="1"/>
          </p:cNvSpPr>
          <p:nvPr>
            <p:ph type="body" sz="quarter" idx="3"/>
          </p:nvPr>
        </p:nvSpPr>
        <p:spPr>
          <a:xfrm>
            <a:off x="673262" y="4687731"/>
            <a:ext cx="5389240" cy="4441506"/>
          </a:xfrm>
          <a:prstGeom prst="rect">
            <a:avLst/>
          </a:prstGeom>
        </p:spPr>
        <p:txBody>
          <a:bodyPr vert="horz" wrap="square" lIns="90782" tIns="45391" rIns="90782" bIns="45391"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7" name="Slide Number Placeholder 6"/>
          <p:cNvSpPr>
            <a:spLocks noGrp="1"/>
          </p:cNvSpPr>
          <p:nvPr>
            <p:ph type="sldNum" sz="quarter" idx="5"/>
          </p:nvPr>
        </p:nvSpPr>
        <p:spPr>
          <a:xfrm>
            <a:off x="2968329" y="9209734"/>
            <a:ext cx="824274" cy="500340"/>
          </a:xfrm>
          <a:prstGeom prst="rect">
            <a:avLst/>
          </a:prstGeom>
        </p:spPr>
        <p:txBody>
          <a:bodyPr vert="horz" wrap="square" lIns="90782" tIns="45391" rIns="90782" bIns="45391" numCol="1" anchor="b" anchorCtr="0" compatLnSpc="1">
            <a:prstTxWarp prst="textNoShape">
              <a:avLst/>
            </a:prstTxWarp>
          </a:bodyPr>
          <a:lstStyle>
            <a:lvl1pPr>
              <a:defRPr sz="900">
                <a:latin typeface="Arial" pitchFamily="-112" charset="0"/>
                <a:ea typeface="Arial" pitchFamily="-112" charset="0"/>
                <a:cs typeface="Arial" pitchFamily="-112" charset="0"/>
              </a:defRPr>
            </a:lvl1pPr>
          </a:lstStyle>
          <a:p>
            <a:pPr>
              <a:defRPr/>
            </a:pPr>
            <a:fld id="{9E2C7C3F-2483-1249-B7FC-550563D48E8A}" type="slidenum">
              <a:rPr lang="en-GB"/>
              <a:pPr>
                <a:defRPr/>
              </a:pPr>
              <a:t>‹#›</a:t>
            </a:fld>
            <a:endParaRPr lang="en-GB"/>
          </a:p>
        </p:txBody>
      </p:sp>
      <p:sp>
        <p:nvSpPr>
          <p:cNvPr id="14343" name="Rectangle 7"/>
          <p:cNvSpPr>
            <a:spLocks noGrp="1" noChangeArrowheads="1"/>
          </p:cNvSpPr>
          <p:nvPr>
            <p:ph type="hdr" sz="quarter"/>
          </p:nvPr>
        </p:nvSpPr>
        <p:spPr bwMode="auto">
          <a:xfrm>
            <a:off x="0" y="179933"/>
            <a:ext cx="6735763" cy="558740"/>
          </a:xfrm>
          <a:prstGeom prst="rect">
            <a:avLst/>
          </a:prstGeom>
          <a:noFill/>
          <a:ln w="9525">
            <a:noFill/>
            <a:miter lim="800000"/>
            <a:headEnd/>
            <a:tailEnd/>
          </a:ln>
          <a:effectLst/>
        </p:spPr>
        <p:txBody>
          <a:bodyPr vert="horz" wrap="square" lIns="93147" tIns="46574" rIns="93147" bIns="46574" numCol="1" anchor="t" anchorCtr="0" compatLnSpc="1">
            <a:prstTxWarp prst="textNoShape">
              <a:avLst/>
            </a:prstTxWarp>
          </a:bodyPr>
          <a:lstStyle>
            <a:lvl1pPr defTabSz="931458">
              <a:defRPr sz="900">
                <a:latin typeface="Arial" pitchFamily="-112" charset="0"/>
                <a:ea typeface="Arial" pitchFamily="-112" charset="0"/>
                <a:cs typeface="Arial" pitchFamily="-112" charset="0"/>
              </a:defRPr>
            </a:lvl1pPr>
          </a:lstStyle>
          <a:p>
            <a:pPr>
              <a:defRPr/>
            </a:pPr>
            <a:r>
              <a:rPr lang="en-GB"/>
              <a:t>Understanding Modern Spectrum Management: 29</a:t>
            </a:r>
            <a:r>
              <a:rPr lang="en-GB" baseline="30000"/>
              <a:t>th</a:t>
            </a:r>
            <a:r>
              <a:rPr lang="en-GB"/>
              <a:t> September to 3</a:t>
            </a:r>
            <a:r>
              <a:rPr lang="en-GB" baseline="30000"/>
              <a:t>rd</a:t>
            </a:r>
            <a:r>
              <a:rPr lang="en-GB"/>
              <a:t> October 2008</a:t>
            </a:r>
          </a:p>
          <a:p>
            <a:pPr>
              <a:defRPr/>
            </a:pPr>
            <a:r>
              <a:rPr lang="en-GB"/>
              <a:t>Merton College, Oxford, UK</a:t>
            </a:r>
            <a:endParaRPr lang="en-GB" sz="800">
              <a:latin typeface="Century Schoolbook" pitchFamily="-112" charset="0"/>
              <a:ea typeface="Times New Roman" pitchFamily="-112" charset="0"/>
              <a:cs typeface="Times New Roman" pitchFamily="-112" charset="0"/>
            </a:endParaRPr>
          </a:p>
        </p:txBody>
      </p:sp>
      <p:sp>
        <p:nvSpPr>
          <p:cNvPr id="14344" name="Line 8"/>
          <p:cNvSpPr>
            <a:spLocks noChangeShapeType="1"/>
          </p:cNvSpPr>
          <p:nvPr/>
        </p:nvSpPr>
        <p:spPr bwMode="auto">
          <a:xfrm>
            <a:off x="784949" y="538221"/>
            <a:ext cx="5131261" cy="0"/>
          </a:xfrm>
          <a:prstGeom prst="line">
            <a:avLst/>
          </a:prstGeom>
          <a:noFill/>
          <a:ln w="9525">
            <a:solidFill>
              <a:srgbClr val="B9B9BB"/>
            </a:solidFill>
            <a:round/>
            <a:headEnd/>
            <a:tailEnd/>
          </a:ln>
          <a:effectLst/>
        </p:spPr>
        <p:txBody>
          <a:bodyPr lIns="90782" tIns="45391" rIns="90782" bIns="45391">
            <a:prstTxWarp prst="textNoShape">
              <a:avLst/>
            </a:prstTxWarp>
          </a:bodyPr>
          <a:lstStyle/>
          <a:p>
            <a:pPr>
              <a:defRPr/>
            </a:pPr>
            <a:endParaRPr lang="en-US">
              <a:latin typeface="Arial" pitchFamily="-112" charset="0"/>
              <a:ea typeface="Arial" pitchFamily="-112" charset="0"/>
              <a:cs typeface="Arial" pitchFamily="-112" charset="0"/>
            </a:endParaRPr>
          </a:p>
        </p:txBody>
      </p:sp>
      <p:pic>
        <p:nvPicPr>
          <p:cNvPr id="5127" name="Picture 9" descr="Helios logo 543x134 jpg"/>
          <p:cNvPicPr>
            <a:picLocks noChangeAspect="1" noChangeArrowheads="1"/>
          </p:cNvPicPr>
          <p:nvPr/>
        </p:nvPicPr>
        <p:blipFill>
          <a:blip r:embed="rId2"/>
          <a:srcRect/>
          <a:stretch>
            <a:fillRect/>
          </a:stretch>
        </p:blipFill>
        <p:spPr bwMode="auto">
          <a:xfrm>
            <a:off x="327193" y="9364413"/>
            <a:ext cx="964275" cy="260429"/>
          </a:xfrm>
          <a:prstGeom prst="rect">
            <a:avLst/>
          </a:prstGeom>
          <a:noFill/>
          <a:ln w="9525">
            <a:noFill/>
            <a:miter lim="800000"/>
            <a:headEnd/>
            <a:tailEnd/>
          </a:ln>
        </p:spPr>
      </p:pic>
      <p:pic>
        <p:nvPicPr>
          <p:cNvPr id="5128" name="Picture 10" descr="PolicyTracker logo hi res "/>
          <p:cNvPicPr>
            <a:picLocks noChangeAspect="1" noChangeArrowheads="1"/>
          </p:cNvPicPr>
          <p:nvPr/>
        </p:nvPicPr>
        <p:blipFill>
          <a:blip r:embed="rId3"/>
          <a:srcRect/>
          <a:stretch>
            <a:fillRect/>
          </a:stretch>
        </p:blipFill>
        <p:spPr bwMode="auto">
          <a:xfrm>
            <a:off x="5135980" y="9364413"/>
            <a:ext cx="1382703" cy="279369"/>
          </a:xfrm>
          <a:prstGeom prst="rect">
            <a:avLst/>
          </a:prstGeom>
          <a:noFill/>
          <a:ln w="9525">
            <a:noFill/>
            <a:miter lim="800000"/>
            <a:headEnd/>
            <a:tailEnd/>
          </a:ln>
        </p:spPr>
      </p:pic>
    </p:spTree>
    <p:extLst>
      <p:ext uri="{BB962C8B-B14F-4D97-AF65-F5344CB8AC3E}">
        <p14:creationId xmlns:p14="http://schemas.microsoft.com/office/powerpoint/2010/main" val="209878262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1pPr>
    <a:lvl2pPr marL="4572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2pPr>
    <a:lvl3pPr marL="9144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3pPr>
    <a:lvl4pPr marL="13716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4pPr>
    <a:lvl5pPr marL="1828800" algn="l" rtl="0" eaLnBrk="0" fontAlgn="base" hangingPunct="0">
      <a:spcBef>
        <a:spcPct val="30000"/>
      </a:spcBef>
      <a:spcAft>
        <a:spcPct val="0"/>
      </a:spcAft>
      <a:defRPr sz="1200" kern="1200">
        <a:solidFill>
          <a:schemeClr val="tx1"/>
        </a:solidFill>
        <a:latin typeface="+mn-lt"/>
        <a:ea typeface="Arial" pitchFamily="-112" charset="0"/>
        <a:cs typeface="Arial" pitchFamily="-11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p:cNvSpPr>
          <p:nvPr>
            <p:ph type="sldImg"/>
          </p:nvPr>
        </p:nvSpPr>
        <p:spPr bwMode="auto">
          <a:xfrm>
            <a:off x="900113" y="739775"/>
            <a:ext cx="4935537" cy="37020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Arial" charset="0"/>
              <a:cs typeface="Arial"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fld id="{B881869E-AC49-6F4C-B647-4279A1E9C7D7}" type="slidenum">
              <a:rPr lang="en-GB" sz="900"/>
              <a:pPr eaLnBrk="1" hangingPunct="1"/>
              <a:t>1</a:t>
            </a:fld>
            <a:endParaRPr lang="en-GB" sz="900" dirty="0"/>
          </a:p>
        </p:txBody>
      </p:sp>
      <p:sp>
        <p:nvSpPr>
          <p:cNvPr id="13317" name="Header Placeholder 4"/>
          <p:cNvSpPr>
            <a:spLocks noGrp="1"/>
          </p:cNvSpPr>
          <p:nvPr>
            <p:ph type="hdr" sz="quarter" idx="4294967295"/>
          </p:nvPr>
        </p:nvSpPr>
        <p:spPr bwMode="auto">
          <a:xfrm>
            <a:off x="0" y="0"/>
            <a:ext cx="2919565" cy="49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rgbClr val="B9B9BB"/>
                </a:solidFill>
                <a:latin typeface="Arial" charset="0"/>
                <a:ea typeface="ＭＳ Ｐゴシック" charset="0"/>
                <a:cs typeface="Arial" charset="0"/>
              </a:defRPr>
            </a:lvl1pPr>
            <a:lvl2pPr marL="37658617" indent="-37204708" eaLnBrk="0" hangingPunct="0">
              <a:defRPr sz="2800">
                <a:solidFill>
                  <a:srgbClr val="B9B9BB"/>
                </a:solidFill>
                <a:latin typeface="Arial" charset="0"/>
                <a:ea typeface="Arial" charset="0"/>
                <a:cs typeface="Arial" charset="0"/>
              </a:defRPr>
            </a:lvl2pPr>
            <a:lvl3pPr eaLnBrk="0" hangingPunct="0">
              <a:defRPr sz="2800">
                <a:solidFill>
                  <a:srgbClr val="B9B9BB"/>
                </a:solidFill>
                <a:latin typeface="Arial" charset="0"/>
                <a:ea typeface="Arial" charset="0"/>
                <a:cs typeface="Arial" charset="0"/>
              </a:defRPr>
            </a:lvl3pPr>
            <a:lvl4pPr eaLnBrk="0" hangingPunct="0">
              <a:defRPr sz="2800">
                <a:solidFill>
                  <a:srgbClr val="B9B9BB"/>
                </a:solidFill>
                <a:latin typeface="Arial" charset="0"/>
                <a:ea typeface="Arial" charset="0"/>
                <a:cs typeface="Arial" charset="0"/>
              </a:defRPr>
            </a:lvl4pPr>
            <a:lvl5pPr eaLnBrk="0" hangingPunct="0">
              <a:defRPr sz="2800">
                <a:solidFill>
                  <a:srgbClr val="B9B9BB"/>
                </a:solidFill>
                <a:latin typeface="Arial" charset="0"/>
                <a:ea typeface="Arial" charset="0"/>
                <a:cs typeface="Arial" charset="0"/>
              </a:defRPr>
            </a:lvl5pPr>
            <a:lvl6pPr marL="453908" eaLnBrk="0" fontAlgn="base" hangingPunct="0">
              <a:spcBef>
                <a:spcPct val="0"/>
              </a:spcBef>
              <a:spcAft>
                <a:spcPct val="0"/>
              </a:spcAft>
              <a:defRPr sz="2800">
                <a:solidFill>
                  <a:srgbClr val="B9B9BB"/>
                </a:solidFill>
                <a:latin typeface="Arial" charset="0"/>
                <a:ea typeface="Arial" charset="0"/>
                <a:cs typeface="Arial" charset="0"/>
              </a:defRPr>
            </a:lvl6pPr>
            <a:lvl7pPr marL="907816" eaLnBrk="0" fontAlgn="base" hangingPunct="0">
              <a:spcBef>
                <a:spcPct val="0"/>
              </a:spcBef>
              <a:spcAft>
                <a:spcPct val="0"/>
              </a:spcAft>
              <a:defRPr sz="2800">
                <a:solidFill>
                  <a:srgbClr val="B9B9BB"/>
                </a:solidFill>
                <a:latin typeface="Arial" charset="0"/>
                <a:ea typeface="Arial" charset="0"/>
                <a:cs typeface="Arial" charset="0"/>
              </a:defRPr>
            </a:lvl7pPr>
            <a:lvl8pPr marL="1361724" eaLnBrk="0" fontAlgn="base" hangingPunct="0">
              <a:spcBef>
                <a:spcPct val="0"/>
              </a:spcBef>
              <a:spcAft>
                <a:spcPct val="0"/>
              </a:spcAft>
              <a:defRPr sz="2800">
                <a:solidFill>
                  <a:srgbClr val="B9B9BB"/>
                </a:solidFill>
                <a:latin typeface="Arial" charset="0"/>
                <a:ea typeface="Arial" charset="0"/>
                <a:cs typeface="Arial" charset="0"/>
              </a:defRPr>
            </a:lvl8pPr>
            <a:lvl9pPr marL="1815633" eaLnBrk="0" fontAlgn="base" hangingPunct="0">
              <a:spcBef>
                <a:spcPct val="0"/>
              </a:spcBef>
              <a:spcAft>
                <a:spcPct val="0"/>
              </a:spcAft>
              <a:defRPr sz="2800">
                <a:solidFill>
                  <a:srgbClr val="B9B9BB"/>
                </a:solidFill>
                <a:latin typeface="Arial" charset="0"/>
                <a:ea typeface="Arial" charset="0"/>
                <a:cs typeface="Arial" charset="0"/>
              </a:defRPr>
            </a:lvl9pPr>
          </a:lstStyle>
          <a:p>
            <a:pPr eaLnBrk="1" hangingPunct="1"/>
            <a:r>
              <a:rPr lang="en-GB" dirty="0"/>
              <a:t>Understanding Modern Spectrum Management: 29</a:t>
            </a:r>
            <a:r>
              <a:rPr lang="en-GB" baseline="30000" dirty="0"/>
              <a:t>th</a:t>
            </a:r>
            <a:r>
              <a:rPr lang="en-GB" dirty="0"/>
              <a:t> September to 3</a:t>
            </a:r>
            <a:r>
              <a:rPr lang="en-GB" baseline="30000" dirty="0"/>
              <a:t>rd</a:t>
            </a:r>
            <a:r>
              <a:rPr lang="en-GB" dirty="0"/>
              <a:t> October 2008</a:t>
            </a:r>
          </a:p>
          <a:p>
            <a:pPr eaLnBrk="1" hangingPunct="1"/>
            <a:r>
              <a:rPr lang="en-GB" dirty="0"/>
              <a:t>Merton College, Oxford, UK</a:t>
            </a:r>
            <a:endParaRPr lang="en-GB" sz="800" dirty="0">
              <a:latin typeface="Century Schoolbook" charset="0"/>
              <a:cs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2C7C3F-2483-1249-B7FC-550563D48E8A}" type="slidenum">
              <a:rPr lang="en-GB" smtClean="0"/>
              <a:pPr>
                <a:defRPr/>
              </a:pPr>
              <a:t>4</a:t>
            </a:fld>
            <a:endParaRPr lang="en-GB"/>
          </a:p>
        </p:txBody>
      </p:sp>
      <p:sp>
        <p:nvSpPr>
          <p:cNvPr id="5" name="Header Placeholder 4"/>
          <p:cNvSpPr>
            <a:spLocks noGrp="1"/>
          </p:cNvSpPr>
          <p:nvPr>
            <p:ph type="hdr" sz="quarter" idx="11"/>
          </p:nvPr>
        </p:nvSpPr>
        <p:spPr/>
        <p:txBody>
          <a:bodyPr/>
          <a:lstStyle/>
          <a:p>
            <a:pPr>
              <a:defRPr/>
            </a:pPr>
            <a:r>
              <a:rPr lang="en-GB" smtClean="0"/>
              <a:t>Understanding Modern Spectrum Management: 29</a:t>
            </a:r>
            <a:r>
              <a:rPr lang="en-GB" baseline="30000" smtClean="0"/>
              <a:t>th</a:t>
            </a:r>
            <a:r>
              <a:rPr lang="en-GB" smtClean="0"/>
              <a:t> September to 3</a:t>
            </a:r>
            <a:r>
              <a:rPr lang="en-GB" baseline="30000" smtClean="0"/>
              <a:t>rd</a:t>
            </a:r>
            <a:r>
              <a:rPr lang="en-GB" smtClean="0"/>
              <a:t> October 2008</a:t>
            </a:r>
          </a:p>
          <a:p>
            <a:pPr>
              <a:defRPr/>
            </a:pPr>
            <a:r>
              <a:rPr lang="en-GB" smtClean="0"/>
              <a:t>Merton College, Oxford, UK</a:t>
            </a:r>
            <a:endParaRPr lang="en-GB" sz="800">
              <a:latin typeface="Century Schoolbook" pitchFamily="-112" charset="0"/>
              <a:ea typeface="Times New Roman" pitchFamily="-112" charset="0"/>
              <a:cs typeface="Times New Roman" pitchFamily="-112" charset="0"/>
            </a:endParaRPr>
          </a:p>
        </p:txBody>
      </p:sp>
    </p:spTree>
    <p:extLst>
      <p:ext uri="{BB962C8B-B14F-4D97-AF65-F5344CB8AC3E}">
        <p14:creationId xmlns:p14="http://schemas.microsoft.com/office/powerpoint/2010/main" val="234227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2C7C3F-2483-1249-B7FC-550563D48E8A}" type="slidenum">
              <a:rPr lang="en-GB" smtClean="0"/>
              <a:pPr>
                <a:defRPr/>
              </a:pPr>
              <a:t>8</a:t>
            </a:fld>
            <a:endParaRPr lang="en-GB"/>
          </a:p>
        </p:txBody>
      </p:sp>
      <p:sp>
        <p:nvSpPr>
          <p:cNvPr id="5" name="Header Placeholder 4"/>
          <p:cNvSpPr>
            <a:spLocks noGrp="1"/>
          </p:cNvSpPr>
          <p:nvPr>
            <p:ph type="hdr" sz="quarter" idx="11"/>
          </p:nvPr>
        </p:nvSpPr>
        <p:spPr/>
        <p:txBody>
          <a:bodyPr/>
          <a:lstStyle/>
          <a:p>
            <a:pPr>
              <a:defRPr/>
            </a:pPr>
            <a:r>
              <a:rPr lang="en-GB" smtClean="0"/>
              <a:t>Understanding Modern Spectrum Management: 29</a:t>
            </a:r>
            <a:r>
              <a:rPr lang="en-GB" baseline="30000" smtClean="0"/>
              <a:t>th</a:t>
            </a:r>
            <a:r>
              <a:rPr lang="en-GB" smtClean="0"/>
              <a:t> September to 3</a:t>
            </a:r>
            <a:r>
              <a:rPr lang="en-GB" baseline="30000" smtClean="0"/>
              <a:t>rd</a:t>
            </a:r>
            <a:r>
              <a:rPr lang="en-GB" smtClean="0"/>
              <a:t> October 2008</a:t>
            </a:r>
          </a:p>
          <a:p>
            <a:pPr>
              <a:defRPr/>
            </a:pPr>
            <a:r>
              <a:rPr lang="en-GB" smtClean="0"/>
              <a:t>Merton College, Oxford, UK</a:t>
            </a:r>
            <a:endParaRPr lang="en-GB" sz="800">
              <a:latin typeface="Century Schoolbook" pitchFamily="-112" charset="0"/>
              <a:ea typeface="Times New Roman" pitchFamily="-112" charset="0"/>
              <a:cs typeface="Times New Roman" pitchFamily="-112" charset="0"/>
            </a:endParaRPr>
          </a:p>
        </p:txBody>
      </p:sp>
    </p:spTree>
    <p:extLst>
      <p:ext uri="{BB962C8B-B14F-4D97-AF65-F5344CB8AC3E}">
        <p14:creationId xmlns:p14="http://schemas.microsoft.com/office/powerpoint/2010/main" val="310580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2C7C3F-2483-1249-B7FC-550563D48E8A}" type="slidenum">
              <a:rPr lang="en-GB" smtClean="0"/>
              <a:pPr>
                <a:defRPr/>
              </a:pPr>
              <a:t>23</a:t>
            </a:fld>
            <a:endParaRPr lang="en-GB"/>
          </a:p>
        </p:txBody>
      </p:sp>
      <p:sp>
        <p:nvSpPr>
          <p:cNvPr id="5" name="Header Placeholder 4"/>
          <p:cNvSpPr>
            <a:spLocks noGrp="1"/>
          </p:cNvSpPr>
          <p:nvPr>
            <p:ph type="hdr" sz="quarter" idx="11"/>
          </p:nvPr>
        </p:nvSpPr>
        <p:spPr/>
        <p:txBody>
          <a:bodyPr/>
          <a:lstStyle/>
          <a:p>
            <a:pPr>
              <a:defRPr/>
            </a:pPr>
            <a:r>
              <a:rPr lang="en-GB" smtClean="0"/>
              <a:t>Understanding Modern Spectrum Management: 29</a:t>
            </a:r>
            <a:r>
              <a:rPr lang="en-GB" baseline="30000" smtClean="0"/>
              <a:t>th</a:t>
            </a:r>
            <a:r>
              <a:rPr lang="en-GB" smtClean="0"/>
              <a:t> September to 3</a:t>
            </a:r>
            <a:r>
              <a:rPr lang="en-GB" baseline="30000" smtClean="0"/>
              <a:t>rd</a:t>
            </a:r>
            <a:r>
              <a:rPr lang="en-GB" smtClean="0"/>
              <a:t> October 2008</a:t>
            </a:r>
          </a:p>
          <a:p>
            <a:pPr>
              <a:defRPr/>
            </a:pPr>
            <a:r>
              <a:rPr lang="en-GB" smtClean="0"/>
              <a:t>Merton College, Oxford, UK</a:t>
            </a:r>
            <a:endParaRPr lang="en-GB" sz="800">
              <a:latin typeface="Century Schoolbook" pitchFamily="-112" charset="0"/>
              <a:ea typeface="Times New Roman" pitchFamily="-112" charset="0"/>
              <a:cs typeface="Times New Roman" pitchFamily="-112" charset="0"/>
            </a:endParaRPr>
          </a:p>
        </p:txBody>
      </p:sp>
    </p:spTree>
    <p:extLst>
      <p:ext uri="{BB962C8B-B14F-4D97-AF65-F5344CB8AC3E}">
        <p14:creationId xmlns:p14="http://schemas.microsoft.com/office/powerpoint/2010/main" val="668846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cs typeface="Arial"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37657088" indent="-372046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fld id="{87EB63A7-55AC-4502-8A0A-4825E1C7402B}" type="slidenum">
              <a:rPr lang="en-GB" altLang="en-US" sz="900" smtClean="0">
                <a:solidFill>
                  <a:srgbClr val="B9B9BB"/>
                </a:solidFill>
                <a:ea typeface="ＭＳ Ｐゴシック" pitchFamily="34" charset="-128"/>
              </a:rPr>
              <a:pPr eaLnBrk="1" hangingPunct="1">
                <a:spcBef>
                  <a:spcPct val="0"/>
                </a:spcBef>
              </a:pPr>
              <a:t>37</a:t>
            </a:fld>
            <a:endParaRPr lang="en-GB" altLang="en-US" sz="900" smtClean="0">
              <a:solidFill>
                <a:srgbClr val="B9B9BB"/>
              </a:solidFill>
              <a:ea typeface="ＭＳ Ｐゴシック" pitchFamily="34" charset="-128"/>
            </a:endParaRPr>
          </a:p>
        </p:txBody>
      </p:sp>
      <p:sp>
        <p:nvSpPr>
          <p:cNvPr id="40965" name="Header Placeholder 4"/>
          <p:cNvSpPr>
            <a:spLocks noGrp="1"/>
          </p:cNvSpPr>
          <p:nvPr>
            <p:ph type="hdr" sz="quarter"/>
          </p:nvPr>
        </p:nvSpPr>
        <p:spPr>
          <a:xfrm>
            <a:off x="0" y="0"/>
            <a:ext cx="2919413" cy="493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Arial" charset="0"/>
                <a:cs typeface="Arial" charset="0"/>
              </a:defRPr>
            </a:lvl1pPr>
            <a:lvl2pPr marL="37657088" indent="-37204650" defTabSz="930275" eaLnBrk="0" hangingPunct="0">
              <a:spcBef>
                <a:spcPct val="30000"/>
              </a:spcBef>
              <a:defRPr sz="1200">
                <a:solidFill>
                  <a:schemeClr val="tx1"/>
                </a:solidFill>
                <a:latin typeface="Arial" charset="0"/>
                <a:cs typeface="Arial" charset="0"/>
              </a:defRPr>
            </a:lvl2pPr>
            <a:lvl3pPr marL="1143000" indent="-228600" defTabSz="930275" eaLnBrk="0" hangingPunct="0">
              <a:spcBef>
                <a:spcPct val="30000"/>
              </a:spcBef>
              <a:defRPr sz="1200">
                <a:solidFill>
                  <a:schemeClr val="tx1"/>
                </a:solidFill>
                <a:latin typeface="Arial" charset="0"/>
                <a:cs typeface="Arial" charset="0"/>
              </a:defRPr>
            </a:lvl3pPr>
            <a:lvl4pPr marL="1600200" indent="-228600" defTabSz="930275" eaLnBrk="0" hangingPunct="0">
              <a:spcBef>
                <a:spcPct val="30000"/>
              </a:spcBef>
              <a:defRPr sz="1200">
                <a:solidFill>
                  <a:schemeClr val="tx1"/>
                </a:solidFill>
                <a:latin typeface="Arial" charset="0"/>
                <a:cs typeface="Arial" charset="0"/>
              </a:defRPr>
            </a:lvl4pPr>
            <a:lvl5pPr marL="2057400" indent="-228600" defTabSz="930275" eaLnBrk="0" hangingPunct="0">
              <a:spcBef>
                <a:spcPct val="30000"/>
              </a:spcBef>
              <a:defRPr sz="1200">
                <a:solidFill>
                  <a:schemeClr val="tx1"/>
                </a:solidFill>
                <a:latin typeface="Arial" charset="0"/>
                <a:cs typeface="Arial" charset="0"/>
              </a:defRPr>
            </a:lvl5pPr>
            <a:lvl6pPr marL="2514600" indent="-228600" defTabSz="930275" eaLnBrk="0" fontAlgn="base" hangingPunct="0">
              <a:spcBef>
                <a:spcPct val="30000"/>
              </a:spcBef>
              <a:spcAft>
                <a:spcPct val="0"/>
              </a:spcAft>
              <a:defRPr sz="1200">
                <a:solidFill>
                  <a:schemeClr val="tx1"/>
                </a:solidFill>
                <a:latin typeface="Arial" charset="0"/>
                <a:cs typeface="Arial" charset="0"/>
              </a:defRPr>
            </a:lvl6pPr>
            <a:lvl7pPr marL="2971800" indent="-228600" defTabSz="930275" eaLnBrk="0" fontAlgn="base" hangingPunct="0">
              <a:spcBef>
                <a:spcPct val="30000"/>
              </a:spcBef>
              <a:spcAft>
                <a:spcPct val="0"/>
              </a:spcAft>
              <a:defRPr sz="1200">
                <a:solidFill>
                  <a:schemeClr val="tx1"/>
                </a:solidFill>
                <a:latin typeface="Arial" charset="0"/>
                <a:cs typeface="Arial" charset="0"/>
              </a:defRPr>
            </a:lvl7pPr>
            <a:lvl8pPr marL="3429000" indent="-228600" defTabSz="930275" eaLnBrk="0" fontAlgn="base" hangingPunct="0">
              <a:spcBef>
                <a:spcPct val="30000"/>
              </a:spcBef>
              <a:spcAft>
                <a:spcPct val="0"/>
              </a:spcAft>
              <a:defRPr sz="1200">
                <a:solidFill>
                  <a:schemeClr val="tx1"/>
                </a:solidFill>
                <a:latin typeface="Arial" charset="0"/>
                <a:cs typeface="Arial" charset="0"/>
              </a:defRPr>
            </a:lvl8pPr>
            <a:lvl9pPr marL="3886200" indent="-228600" defTabSz="930275" eaLnBrk="0" fontAlgn="base" hangingPunct="0">
              <a:spcBef>
                <a:spcPct val="30000"/>
              </a:spcBef>
              <a:spcAft>
                <a:spcPct val="0"/>
              </a:spcAft>
              <a:defRPr sz="1200">
                <a:solidFill>
                  <a:schemeClr val="tx1"/>
                </a:solidFill>
                <a:latin typeface="Arial" charset="0"/>
                <a:cs typeface="Arial" charset="0"/>
              </a:defRPr>
            </a:lvl9pPr>
          </a:lstStyle>
          <a:p>
            <a:pPr eaLnBrk="1" hangingPunct="1">
              <a:spcBef>
                <a:spcPct val="0"/>
              </a:spcBef>
            </a:pPr>
            <a:r>
              <a:rPr lang="en-GB" altLang="en-US" sz="2800" smtClean="0">
                <a:solidFill>
                  <a:srgbClr val="B9B9BB"/>
                </a:solidFill>
                <a:ea typeface="ＭＳ Ｐゴシック" pitchFamily="34" charset="-128"/>
              </a:rPr>
              <a:t>Understanding Modern Spectrum Management: 29</a:t>
            </a:r>
            <a:r>
              <a:rPr lang="en-GB" altLang="en-US" sz="2800" baseline="30000" smtClean="0">
                <a:solidFill>
                  <a:srgbClr val="B9B9BB"/>
                </a:solidFill>
                <a:ea typeface="ＭＳ Ｐゴシック" pitchFamily="34" charset="-128"/>
              </a:rPr>
              <a:t>th</a:t>
            </a:r>
            <a:r>
              <a:rPr lang="en-GB" altLang="en-US" sz="2800" smtClean="0">
                <a:solidFill>
                  <a:srgbClr val="B9B9BB"/>
                </a:solidFill>
                <a:ea typeface="ＭＳ Ｐゴシック" pitchFamily="34" charset="-128"/>
              </a:rPr>
              <a:t> September to 3</a:t>
            </a:r>
            <a:r>
              <a:rPr lang="en-GB" altLang="en-US" sz="2800" baseline="30000" smtClean="0">
                <a:solidFill>
                  <a:srgbClr val="B9B9BB"/>
                </a:solidFill>
                <a:ea typeface="ＭＳ Ｐゴシック" pitchFamily="34" charset="-128"/>
              </a:rPr>
              <a:t>rd</a:t>
            </a:r>
            <a:r>
              <a:rPr lang="en-GB" altLang="en-US" sz="2800" smtClean="0">
                <a:solidFill>
                  <a:srgbClr val="B9B9BB"/>
                </a:solidFill>
                <a:ea typeface="ＭＳ Ｐゴシック" pitchFamily="34" charset="-128"/>
              </a:rPr>
              <a:t> October 2008</a:t>
            </a:r>
          </a:p>
          <a:p>
            <a:pPr eaLnBrk="1" hangingPunct="1">
              <a:spcBef>
                <a:spcPct val="0"/>
              </a:spcBef>
            </a:pPr>
            <a:r>
              <a:rPr lang="en-GB" altLang="en-US" sz="2800" smtClean="0">
                <a:solidFill>
                  <a:srgbClr val="B9B9BB"/>
                </a:solidFill>
                <a:ea typeface="ＭＳ Ｐゴシック" pitchFamily="34" charset="-128"/>
              </a:rPr>
              <a:t>Merton College, Oxford, UK</a:t>
            </a:r>
            <a:endParaRPr lang="en-GB" altLang="en-US" sz="800" smtClean="0">
              <a:solidFill>
                <a:srgbClr val="B9B9BB"/>
              </a:solidFill>
              <a:latin typeface="Century Schoolbook" pitchFamily="18" charset="0"/>
              <a:ea typeface="ＭＳ Ｐゴシック" pitchFamily="34" charset="-128"/>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E2C7C3F-2483-1249-B7FC-550563D48E8A}" type="slidenum">
              <a:rPr lang="en-GB" smtClean="0"/>
              <a:pPr>
                <a:defRPr/>
              </a:pPr>
              <a:t>87</a:t>
            </a:fld>
            <a:endParaRPr lang="en-GB"/>
          </a:p>
        </p:txBody>
      </p:sp>
      <p:sp>
        <p:nvSpPr>
          <p:cNvPr id="5" name="Header Placeholder 4"/>
          <p:cNvSpPr>
            <a:spLocks noGrp="1"/>
          </p:cNvSpPr>
          <p:nvPr>
            <p:ph type="hdr" sz="quarter" idx="11"/>
          </p:nvPr>
        </p:nvSpPr>
        <p:spPr/>
        <p:txBody>
          <a:bodyPr/>
          <a:lstStyle/>
          <a:p>
            <a:pPr>
              <a:defRPr/>
            </a:pPr>
            <a:r>
              <a:rPr lang="en-GB" smtClean="0"/>
              <a:t>Understanding Modern Spectrum Management: 29</a:t>
            </a:r>
            <a:r>
              <a:rPr lang="en-GB" baseline="30000" smtClean="0"/>
              <a:t>th</a:t>
            </a:r>
            <a:r>
              <a:rPr lang="en-GB" smtClean="0"/>
              <a:t> September to 3</a:t>
            </a:r>
            <a:r>
              <a:rPr lang="en-GB" baseline="30000" smtClean="0"/>
              <a:t>rd</a:t>
            </a:r>
            <a:r>
              <a:rPr lang="en-GB" smtClean="0"/>
              <a:t> October 2008</a:t>
            </a:r>
          </a:p>
          <a:p>
            <a:pPr>
              <a:defRPr/>
            </a:pPr>
            <a:r>
              <a:rPr lang="en-GB" smtClean="0"/>
              <a:t>Merton College, Oxford, UK</a:t>
            </a:r>
            <a:endParaRPr lang="en-GB" sz="800">
              <a:latin typeface="Century Schoolbook" pitchFamily="-112" charset="0"/>
              <a:ea typeface="Times New Roman" pitchFamily="-112" charset="0"/>
              <a:cs typeface="Times New Roman" pitchFamily="-112" charset="0"/>
            </a:endParaRPr>
          </a:p>
        </p:txBody>
      </p:sp>
    </p:spTree>
    <p:extLst>
      <p:ext uri="{BB962C8B-B14F-4D97-AF65-F5344CB8AC3E}">
        <p14:creationId xmlns:p14="http://schemas.microsoft.com/office/powerpoint/2010/main" val="1112861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68313" y="476250"/>
            <a:ext cx="6983412"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t>Click to edit Master title style</a:t>
            </a:r>
          </a:p>
        </p:txBody>
      </p:sp>
      <p:sp>
        <p:nvSpPr>
          <p:cNvPr id="1027" name="Text Placeholder 2"/>
          <p:cNvSpPr>
            <a:spLocks noGrp="1"/>
          </p:cNvSpPr>
          <p:nvPr>
            <p:ph type="body" idx="1"/>
          </p:nvPr>
        </p:nvSpPr>
        <p:spPr bwMode="auto">
          <a:xfrm>
            <a:off x="468313" y="1628775"/>
            <a:ext cx="8229600" cy="439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Lst>
  <p:hf hdr="0" dt="0"/>
  <p:txStyles>
    <p:titleStyle>
      <a:lvl1pPr algn="l" rtl="0" eaLnBrk="0" fontAlgn="base" hangingPunct="0">
        <a:spcBef>
          <a:spcPct val="0"/>
        </a:spcBef>
        <a:spcAft>
          <a:spcPct val="0"/>
        </a:spcAft>
        <a:defRPr sz="3200" b="1" kern="1200">
          <a:solidFill>
            <a:schemeClr val="bg2"/>
          </a:solidFill>
          <a:latin typeface="+mj-lt"/>
          <a:ea typeface="ＭＳ Ｐゴシック" pitchFamily="26" charset="-128"/>
          <a:cs typeface="ＭＳ Ｐゴシック" pitchFamily="26" charset="-128"/>
        </a:defRPr>
      </a:lvl1pPr>
      <a:lvl2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2pPr>
      <a:lvl3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3pPr>
      <a:lvl4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4pPr>
      <a:lvl5pPr algn="l" rtl="0" eaLnBrk="0" fontAlgn="base" hangingPunct="0">
        <a:spcBef>
          <a:spcPct val="0"/>
        </a:spcBef>
        <a:spcAft>
          <a:spcPct val="0"/>
        </a:spcAft>
        <a:defRPr sz="3200" b="1">
          <a:solidFill>
            <a:schemeClr val="bg2"/>
          </a:solidFill>
          <a:latin typeface="Arial" charset="0"/>
          <a:ea typeface="ＭＳ Ｐゴシック" pitchFamily="26" charset="-128"/>
          <a:cs typeface="ＭＳ Ｐゴシック" pitchFamily="26"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95AA"/>
        </a:buClr>
        <a:buFont typeface="Arial" pitchFamily="30" charset="0"/>
        <a:buChar char="•"/>
        <a:defRPr sz="2800" kern="1200">
          <a:solidFill>
            <a:schemeClr val="tx1"/>
          </a:solidFill>
          <a:latin typeface="+mn-lt"/>
          <a:ea typeface="ＭＳ Ｐゴシック" pitchFamily="26" charset="-128"/>
          <a:cs typeface="ＭＳ Ｐゴシック" pitchFamily="26" charset="-128"/>
        </a:defRPr>
      </a:lvl1pPr>
      <a:lvl2pPr marL="742950" indent="-285750" algn="l" rtl="0" eaLnBrk="0" fontAlgn="base" hangingPunct="0">
        <a:spcBef>
          <a:spcPct val="20000"/>
        </a:spcBef>
        <a:spcAft>
          <a:spcPct val="0"/>
        </a:spcAft>
        <a:buClr>
          <a:srgbClr val="0095AA"/>
        </a:buClr>
        <a:buFont typeface="Arial" pitchFamily="30" charset="0"/>
        <a:buChar char="–"/>
        <a:defRPr sz="2400" kern="1200">
          <a:solidFill>
            <a:schemeClr val="tx1"/>
          </a:solidFill>
          <a:latin typeface="+mn-lt"/>
          <a:ea typeface="ＭＳ Ｐゴシック" pitchFamily="-112" charset="-128"/>
          <a:cs typeface="+mn-cs"/>
        </a:defRPr>
      </a:lvl2pPr>
      <a:lvl3pPr marL="1143000" indent="-228600" algn="l" rtl="0" eaLnBrk="0" fontAlgn="base" hangingPunct="0">
        <a:spcBef>
          <a:spcPct val="20000"/>
        </a:spcBef>
        <a:spcAft>
          <a:spcPct val="0"/>
        </a:spcAft>
        <a:buClr>
          <a:srgbClr val="0095AA"/>
        </a:buClr>
        <a:buFont typeface="Arial" pitchFamily="30" charset="0"/>
        <a:buChar char="•"/>
        <a:defRPr sz="2400" kern="1200">
          <a:solidFill>
            <a:schemeClr val="tx1"/>
          </a:solidFill>
          <a:latin typeface="+mn-lt"/>
          <a:ea typeface="ＭＳ Ｐゴシック" pitchFamily="-112" charset="-128"/>
          <a:cs typeface="+mn-cs"/>
        </a:defRPr>
      </a:lvl3pPr>
      <a:lvl4pPr marL="1600200" indent="-228600" algn="l" rtl="0" eaLnBrk="0" fontAlgn="base" hangingPunct="0">
        <a:spcBef>
          <a:spcPct val="20000"/>
        </a:spcBef>
        <a:spcAft>
          <a:spcPct val="0"/>
        </a:spcAft>
        <a:buClr>
          <a:schemeClr val="accent2"/>
        </a:buClr>
        <a:buFont typeface="Arial" pitchFamily="30" charset="0"/>
        <a:buChar char="–"/>
        <a:defRPr sz="2000" kern="1200">
          <a:solidFill>
            <a:schemeClr val="tx1"/>
          </a:solidFill>
          <a:latin typeface="+mn-lt"/>
          <a:ea typeface="ＭＳ Ｐゴシック" pitchFamily="-112" charset="-128"/>
          <a:cs typeface="+mn-cs"/>
        </a:defRPr>
      </a:lvl4pPr>
      <a:lvl5pPr marL="2057400" indent="-228600" algn="l" rtl="0" eaLnBrk="0" fontAlgn="base" hangingPunct="0">
        <a:spcBef>
          <a:spcPct val="20000"/>
        </a:spcBef>
        <a:spcAft>
          <a:spcPct val="0"/>
        </a:spcAft>
        <a:buClr>
          <a:srgbClr val="0095AA"/>
        </a:buClr>
        <a:buFont typeface="Arial" pitchFamily="30" charset="0"/>
        <a:buChar char="»"/>
        <a:defRPr sz="2000" kern="1200">
          <a:solidFill>
            <a:schemeClr val="tx1"/>
          </a:solidFill>
          <a:latin typeface="+mn-lt"/>
          <a:ea typeface="ＭＳ Ｐゴシック" pitchFamily="-112"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www.ericsson.com/research-blog/lte/release-14-the-start-of-5g-standardization/"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www.itu.int/en/ITU-R/study-groups/rsg5/rwp5d/imt-2020/Pages/default.aspx"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www.sigfox.com/"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resources.alcatel-lucent.com/asset/200175"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hyperlink" Target="http://www.5gtf.org/"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hyperlink" Target="http://www.commscope.com/Blog/CommScope-Definitions-What-Is-CPRI/"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microsemi.com/products/timing-synchronization-systems/quantum-chip-scale-atomic-clock-intr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hyperlink" Target="http://www.silabs.com/products/wireless/learning-center/bluetooth-5" TargetMode="External"/><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www.radio-electronics.com/info/rf-technology-design/quadrature-amplitude-modulation-qam/what-is-qam-tutorial.php" TargetMode="External"/><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33399" y="168276"/>
            <a:ext cx="7804391" cy="617168"/>
          </a:xfrm>
        </p:spPr>
        <p:txBody>
          <a:bodyPr/>
          <a:lstStyle/>
          <a:p>
            <a:r>
              <a:rPr lang="en-US" dirty="0" smtClean="0">
                <a:latin typeface="Arial" charset="0"/>
                <a:ea typeface="ＭＳ Ｐゴシック" charset="0"/>
                <a:cs typeface="ＭＳ Ｐゴシック" charset="0"/>
              </a:rPr>
              <a:t>Standards</a:t>
            </a:r>
            <a:endParaRPr lang="en-GB" dirty="0">
              <a:latin typeface="Arial" charset="0"/>
              <a:ea typeface="ＭＳ Ｐゴシック" charset="0"/>
              <a:cs typeface="ＭＳ Ｐゴシック" charset="0"/>
            </a:endParaRPr>
          </a:p>
        </p:txBody>
      </p:sp>
      <p:sp>
        <p:nvSpPr>
          <p:cNvPr id="12291" name="Content Placeholder 2"/>
          <p:cNvSpPr>
            <a:spLocks noGrp="1"/>
          </p:cNvSpPr>
          <p:nvPr>
            <p:ph idx="1"/>
          </p:nvPr>
        </p:nvSpPr>
        <p:spPr>
          <a:xfrm>
            <a:off x="325438" y="1055688"/>
            <a:ext cx="8818562" cy="4659312"/>
          </a:xfrm>
        </p:spPr>
        <p:txBody>
          <a:bodyPr/>
          <a:lstStyle/>
          <a:p>
            <a:r>
              <a:rPr lang="en-GB" dirty="0" smtClean="0"/>
              <a:t>5GPPP –assumed technical requirements</a:t>
            </a:r>
          </a:p>
          <a:p>
            <a:r>
              <a:rPr lang="en-GB" sz="2000" b="1" dirty="0" smtClean="0"/>
              <a:t>Data </a:t>
            </a:r>
            <a:r>
              <a:rPr lang="en-GB" sz="2000" b="1" dirty="0"/>
              <a:t>rate</a:t>
            </a:r>
            <a:r>
              <a:rPr lang="en-GB" sz="2000" dirty="0"/>
              <a:t> </a:t>
            </a:r>
            <a:r>
              <a:rPr lang="en-GB" sz="2000" dirty="0" smtClean="0"/>
              <a:t>– most </a:t>
            </a:r>
            <a:r>
              <a:rPr lang="en-GB" sz="2000" dirty="0"/>
              <a:t>extreme example </a:t>
            </a:r>
            <a:r>
              <a:rPr lang="en-GB" sz="2000" dirty="0" smtClean="0"/>
              <a:t> -  </a:t>
            </a:r>
            <a:r>
              <a:rPr lang="en-GB" sz="2000" dirty="0"/>
              <a:t>Media and Entertainment Industry with maximum values in the order of Gb/s</a:t>
            </a:r>
          </a:p>
          <a:p>
            <a:r>
              <a:rPr lang="en-GB" sz="2400" b="1" dirty="0" smtClean="0"/>
              <a:t>Mobility</a:t>
            </a:r>
            <a:r>
              <a:rPr lang="en-GB" sz="2000" b="1" dirty="0" smtClean="0"/>
              <a:t> -</a:t>
            </a:r>
            <a:r>
              <a:rPr lang="en-GB" sz="2000" dirty="0" smtClean="0"/>
              <a:t> most </a:t>
            </a:r>
            <a:r>
              <a:rPr lang="en-GB" sz="2000" dirty="0"/>
              <a:t>extreme example </a:t>
            </a:r>
            <a:r>
              <a:rPr lang="en-GB" sz="2000" dirty="0" smtClean="0"/>
              <a:t>- </a:t>
            </a:r>
            <a:r>
              <a:rPr lang="en-GB" sz="2400" b="1" dirty="0"/>
              <a:t>500 km/h requirement for the transport sector</a:t>
            </a:r>
          </a:p>
          <a:p>
            <a:r>
              <a:rPr lang="en-GB" sz="2000" b="1" dirty="0" smtClean="0"/>
              <a:t>End </a:t>
            </a:r>
            <a:r>
              <a:rPr lang="en-GB" sz="2000" b="1" dirty="0"/>
              <a:t>to end latency</a:t>
            </a:r>
            <a:r>
              <a:rPr lang="en-GB" sz="2000" dirty="0"/>
              <a:t> </a:t>
            </a:r>
            <a:r>
              <a:rPr lang="en-GB" sz="2000" dirty="0" smtClean="0"/>
              <a:t>–most </a:t>
            </a:r>
            <a:r>
              <a:rPr lang="en-GB" sz="2000" dirty="0"/>
              <a:t>extreme </a:t>
            </a:r>
            <a:r>
              <a:rPr lang="en-GB" sz="2000" dirty="0" smtClean="0"/>
              <a:t>example - factories </a:t>
            </a:r>
            <a:r>
              <a:rPr lang="en-GB" sz="2000" dirty="0"/>
              <a:t>of the future with minimum values of 100 microseconds to 10 </a:t>
            </a:r>
            <a:r>
              <a:rPr lang="en-GB" sz="2000" dirty="0" smtClean="0"/>
              <a:t>milliseconds</a:t>
            </a:r>
            <a:r>
              <a:rPr lang="en-GB" sz="2000" dirty="0"/>
              <a:t> </a:t>
            </a:r>
          </a:p>
          <a:p>
            <a:r>
              <a:rPr lang="en-GB" sz="2000" b="1" dirty="0"/>
              <a:t>Density</a:t>
            </a:r>
            <a:r>
              <a:rPr lang="en-GB" sz="2000" dirty="0"/>
              <a:t> – factories </a:t>
            </a:r>
            <a:r>
              <a:rPr lang="en-GB" sz="2000" dirty="0" smtClean="0"/>
              <a:t>again - </a:t>
            </a:r>
            <a:r>
              <a:rPr lang="en-GB" sz="2000" dirty="0"/>
              <a:t>maximum requirement of 100 devices per square </a:t>
            </a:r>
            <a:r>
              <a:rPr lang="en-GB" sz="2000" dirty="0" smtClean="0"/>
              <a:t>meter</a:t>
            </a:r>
            <a:r>
              <a:rPr lang="en-GB" sz="2000" dirty="0"/>
              <a:t> </a:t>
            </a:r>
          </a:p>
          <a:p>
            <a:r>
              <a:rPr lang="en-GB" sz="2000" b="1" dirty="0" smtClean="0"/>
              <a:t>Reliability </a:t>
            </a:r>
            <a:r>
              <a:rPr lang="en-GB" sz="2000" dirty="0" smtClean="0"/>
              <a:t>- maximum </a:t>
            </a:r>
            <a:r>
              <a:rPr lang="en-GB" sz="2000" dirty="0"/>
              <a:t>requirement of </a:t>
            </a:r>
            <a:r>
              <a:rPr lang="en-GB" sz="2000" dirty="0" smtClean="0"/>
              <a:t>99.99999% </a:t>
            </a:r>
            <a:r>
              <a:rPr lang="en-GB" sz="2000" dirty="0"/>
              <a:t>for </a:t>
            </a:r>
            <a:r>
              <a:rPr lang="en-GB" sz="2000" dirty="0" smtClean="0"/>
              <a:t>eHealth</a:t>
            </a:r>
            <a:r>
              <a:rPr lang="en-GB" sz="2000" dirty="0"/>
              <a:t> </a:t>
            </a:r>
          </a:p>
          <a:p>
            <a:r>
              <a:rPr lang="en-GB" sz="2000" b="1" dirty="0"/>
              <a:t>Position </a:t>
            </a:r>
            <a:r>
              <a:rPr lang="en-GB" sz="2000" b="1" dirty="0" smtClean="0"/>
              <a:t>accuracy -</a:t>
            </a:r>
            <a:r>
              <a:rPr lang="en-GB" sz="2000" dirty="0" smtClean="0"/>
              <a:t> most </a:t>
            </a:r>
            <a:r>
              <a:rPr lang="en-GB" sz="2000" dirty="0"/>
              <a:t>demanding vertical use case </a:t>
            </a:r>
            <a:r>
              <a:rPr lang="en-GB" sz="2000" dirty="0" smtClean="0"/>
              <a:t> - </a:t>
            </a:r>
            <a:r>
              <a:rPr lang="en-GB" sz="2000" dirty="0"/>
              <a:t>automotive industry with minimum values of 0.3 meters</a:t>
            </a:r>
          </a:p>
        </p:txBody>
      </p:sp>
    </p:spTree>
    <p:extLst>
      <p:ext uri="{BB962C8B-B14F-4D97-AF65-F5344CB8AC3E}">
        <p14:creationId xmlns:p14="http://schemas.microsoft.com/office/powerpoint/2010/main" val="4026107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5G  Sub Frames</a:t>
            </a:r>
            <a:endParaRPr lang="en-GB" dirty="0">
              <a:latin typeface="Arial" charset="0"/>
              <a:ea typeface="ＭＳ Ｐゴシック" charset="0"/>
              <a:cs typeface="ＭＳ Ｐゴシック" charset="0"/>
            </a:endParaRPr>
          </a:p>
        </p:txBody>
      </p:sp>
      <p:sp>
        <p:nvSpPr>
          <p:cNvPr id="2" name="Content Placeholder 1"/>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2305050"/>
            <a:ext cx="62960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2547938"/>
            <a:ext cx="603885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479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Higher order modulation and coding</a:t>
            </a:r>
            <a:endParaRPr lang="en-GB" dirty="0">
              <a:latin typeface="Arial" charset="0"/>
              <a:ea typeface="ＭＳ Ｐゴシック" charset="0"/>
              <a:cs typeface="ＭＳ Ｐゴシック" charset="0"/>
            </a:endParaRPr>
          </a:p>
        </p:txBody>
      </p:sp>
      <p:pic>
        <p:nvPicPr>
          <p:cNvPr id="3" name="Content Placeholder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9942" y="1393883"/>
            <a:ext cx="4027026" cy="314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212" y="1385057"/>
            <a:ext cx="2206811" cy="420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9296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smtClean="0">
                <a:ea typeface="ＭＳ Ｐゴシック" pitchFamily="30" charset="-128"/>
                <a:cs typeface="ＭＳ Ｐゴシック" pitchFamily="30" charset="-128"/>
              </a:rPr>
              <a:t>The terrestrial 4G and 5G standards process</a:t>
            </a:r>
          </a:p>
        </p:txBody>
      </p:sp>
      <p:sp>
        <p:nvSpPr>
          <p:cNvPr id="29699" name="Content Placeholder 2"/>
          <p:cNvSpPr>
            <a:spLocks noGrp="1"/>
          </p:cNvSpPr>
          <p:nvPr>
            <p:ph idx="1"/>
          </p:nvPr>
        </p:nvSpPr>
        <p:spPr>
          <a:xfrm>
            <a:off x="468313" y="1218496"/>
            <a:ext cx="8229600" cy="5106988"/>
          </a:xfrm>
        </p:spPr>
        <p:txBody>
          <a:bodyPr/>
          <a:lstStyle/>
          <a:p>
            <a:r>
              <a:rPr lang="en-GB" sz="2400" u="sng" dirty="0" smtClean="0">
                <a:hlinkClick r:id="rId2"/>
              </a:rPr>
              <a:t>http</a:t>
            </a:r>
            <a:r>
              <a:rPr lang="en-GB" sz="2400" u="sng" dirty="0">
                <a:hlinkClick r:id="rId2"/>
              </a:rPr>
              <a:t>://www.ericsson.com/research-blog/lte/release-14-the-start-of-5g-standardization/</a:t>
            </a:r>
            <a:endParaRPr lang="en-GB" sz="2400" dirty="0"/>
          </a:p>
          <a:p>
            <a:r>
              <a:rPr lang="en-GB" sz="2400" dirty="0" smtClean="0"/>
              <a:t>The ratification of 5G standards is scheduled as a series of work items from Release 14 and aligned with the WRC process</a:t>
            </a:r>
          </a:p>
          <a:p>
            <a:endParaRPr lang="en-GB" sz="2400" dirty="0" smtClean="0"/>
          </a:p>
          <a:p>
            <a:endParaRPr lang="en-GB" sz="2400" dirty="0"/>
          </a:p>
          <a:p>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3367539379"/>
              </p:ext>
            </p:extLst>
          </p:nvPr>
        </p:nvGraphicFramePr>
        <p:xfrm>
          <a:off x="2187386" y="3431097"/>
          <a:ext cx="4488815" cy="968630"/>
        </p:xfrm>
        <a:graphic>
          <a:graphicData uri="http://schemas.openxmlformats.org/drawingml/2006/table">
            <a:tbl>
              <a:tblPr firstRow="1" firstCol="1" bandRow="1">
                <a:tableStyleId>{5C22544A-7EE6-4342-B048-85BDC9FD1C3A}</a:tableStyleId>
              </a:tblPr>
              <a:tblGrid>
                <a:gridCol w="1495425"/>
                <a:gridCol w="1496695"/>
                <a:gridCol w="1496695"/>
              </a:tblGrid>
              <a:tr h="193726">
                <a:tc>
                  <a:txBody>
                    <a:bodyPr/>
                    <a:lstStyle/>
                    <a:p>
                      <a:pPr>
                        <a:spcAft>
                          <a:spcPts val="0"/>
                        </a:spcAft>
                      </a:pPr>
                      <a:r>
                        <a:rPr lang="en-GB" sz="1200" dirty="0" smtClean="0">
                          <a:effectLst/>
                        </a:rPr>
                        <a:t>Phase A</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smtClean="0">
                          <a:effectLst/>
                        </a:rPr>
                        <a:t>Phase B</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dirty="0">
                          <a:effectLst/>
                        </a:rPr>
                        <a:t>Phase C</a:t>
                      </a:r>
                      <a:endParaRPr lang="en-GB" sz="1000" dirty="0">
                        <a:effectLst/>
                        <a:latin typeface="Arial"/>
                        <a:ea typeface="Calibri"/>
                        <a:cs typeface="Times New Roman"/>
                      </a:endParaRPr>
                    </a:p>
                  </a:txBody>
                  <a:tcPr marL="68580" marR="68580" marT="0" marB="0"/>
                </a:tc>
              </a:tr>
              <a:tr h="193726">
                <a:tc>
                  <a:txBody>
                    <a:bodyPr/>
                    <a:lstStyle/>
                    <a:p>
                      <a:pPr>
                        <a:spcAft>
                          <a:spcPts val="0"/>
                        </a:spcAft>
                      </a:pPr>
                      <a:r>
                        <a:rPr lang="en-GB" sz="1200" dirty="0" smtClean="0">
                          <a:effectLst/>
                        </a:rPr>
                        <a:t>2012</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smtClean="0">
                          <a:effectLst/>
                        </a:rPr>
                        <a:t>2013</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dirty="0">
                          <a:effectLst/>
                        </a:rPr>
                        <a:t>2016</a:t>
                      </a:r>
                      <a:endParaRPr lang="en-GB" sz="1000" dirty="0">
                        <a:effectLst/>
                        <a:latin typeface="Arial"/>
                        <a:ea typeface="Calibri"/>
                        <a:cs typeface="Times New Roman"/>
                      </a:endParaRPr>
                    </a:p>
                  </a:txBody>
                  <a:tcPr marL="68580" marR="68580" marT="0" marB="0"/>
                </a:tc>
              </a:tr>
              <a:tr h="387452">
                <a:tc>
                  <a:txBody>
                    <a:bodyPr/>
                    <a:lstStyle/>
                    <a:p>
                      <a:pPr>
                        <a:spcAft>
                          <a:spcPts val="0"/>
                        </a:spcAft>
                      </a:pPr>
                      <a:r>
                        <a:rPr lang="en-GB" sz="1200" smtClean="0">
                          <a:effectLst/>
                        </a:rPr>
                        <a:t>Release 10 and 11</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smtClean="0">
                          <a:effectLst/>
                        </a:rPr>
                        <a:t>Release 12 and 13</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dirty="0">
                          <a:effectLst/>
                        </a:rPr>
                        <a:t>Release 14, 15 and 16</a:t>
                      </a:r>
                      <a:endParaRPr lang="en-GB" sz="1000" dirty="0">
                        <a:effectLst/>
                        <a:latin typeface="Arial"/>
                        <a:ea typeface="Calibri"/>
                        <a:cs typeface="Times New Roman"/>
                      </a:endParaRPr>
                    </a:p>
                  </a:txBody>
                  <a:tcPr marL="68580" marR="68580" marT="0" marB="0"/>
                </a:tc>
              </a:tr>
              <a:tr h="193726">
                <a:tc>
                  <a:txBody>
                    <a:bodyPr/>
                    <a:lstStyle/>
                    <a:p>
                      <a:pPr>
                        <a:spcAft>
                          <a:spcPts val="0"/>
                        </a:spcAft>
                      </a:pPr>
                      <a:r>
                        <a:rPr lang="en-GB" sz="1200" dirty="0">
                          <a:effectLst/>
                        </a:rPr>
                        <a:t>WRC-12</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dirty="0">
                          <a:effectLst/>
                        </a:rPr>
                        <a:t>WRC 15</a:t>
                      </a:r>
                      <a:endParaRPr lang="en-GB" sz="1000" dirty="0">
                        <a:effectLst/>
                        <a:latin typeface="Arial"/>
                        <a:ea typeface="Calibri"/>
                        <a:cs typeface="Times New Roman"/>
                      </a:endParaRPr>
                    </a:p>
                  </a:txBody>
                  <a:tcPr marL="68580" marR="68580" marT="0" marB="0"/>
                </a:tc>
                <a:tc>
                  <a:txBody>
                    <a:bodyPr/>
                    <a:lstStyle/>
                    <a:p>
                      <a:pPr>
                        <a:spcAft>
                          <a:spcPts val="0"/>
                        </a:spcAft>
                      </a:pPr>
                      <a:r>
                        <a:rPr lang="en-GB" sz="1200" dirty="0">
                          <a:effectLst/>
                        </a:rPr>
                        <a:t>WRC 19</a:t>
                      </a:r>
                      <a:endParaRPr lang="en-GB" sz="1000" dirty="0">
                        <a:effectLst/>
                        <a:latin typeface="Arial"/>
                        <a:ea typeface="Calibri"/>
                        <a:cs typeface="Times New Roman"/>
                      </a:endParaRPr>
                    </a:p>
                  </a:txBody>
                  <a:tcPr marL="68580" marR="68580" marT="0" marB="0"/>
                </a:tc>
              </a:tr>
            </a:tbl>
          </a:graphicData>
        </a:graphic>
      </p:graphicFrame>
      <p:sp>
        <p:nvSpPr>
          <p:cNvPr id="5" name="Rectangle 2"/>
          <p:cNvSpPr>
            <a:spLocks noChangeArrowheads="1"/>
          </p:cNvSpPr>
          <p:nvPr/>
        </p:nvSpPr>
        <p:spPr bwMode="auto">
          <a:xfrm>
            <a:off x="2338388" y="3367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66087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smtClean="0">
                <a:ea typeface="ＭＳ Ｐゴシック" pitchFamily="30" charset="-128"/>
                <a:cs typeface="ＭＳ Ｐゴシック" pitchFamily="30" charset="-128"/>
              </a:rPr>
              <a:t>The terrestrial 4G and 5G standards process</a:t>
            </a:r>
          </a:p>
        </p:txBody>
      </p:sp>
      <p:sp>
        <p:nvSpPr>
          <p:cNvPr id="29699" name="Content Placeholder 2"/>
          <p:cNvSpPr>
            <a:spLocks noGrp="1"/>
          </p:cNvSpPr>
          <p:nvPr>
            <p:ph idx="1"/>
          </p:nvPr>
        </p:nvSpPr>
        <p:spPr>
          <a:xfrm>
            <a:off x="468313" y="1218496"/>
            <a:ext cx="8229600" cy="5106988"/>
          </a:xfrm>
        </p:spPr>
        <p:txBody>
          <a:bodyPr/>
          <a:lstStyle/>
          <a:p>
            <a:endParaRPr lang="en-GB" sz="2400" dirty="0" smtClean="0"/>
          </a:p>
          <a:p>
            <a:r>
              <a:rPr lang="en-GB" sz="2400" dirty="0" smtClean="0"/>
              <a:t>5G ‘NR’ 3GPP ‘new radio’ study item</a:t>
            </a:r>
          </a:p>
          <a:p>
            <a:r>
              <a:rPr lang="en-GB" sz="2400" dirty="0" smtClean="0"/>
              <a:t>OFDM based new radio layer</a:t>
            </a:r>
          </a:p>
          <a:p>
            <a:r>
              <a:rPr lang="en-GB" sz="2400" dirty="0" smtClean="0"/>
              <a:t>Evolves from Release 14 Enhanced Licensed Assisted Access, NB-IOT and LTE V2X</a:t>
            </a:r>
          </a:p>
          <a:p>
            <a:r>
              <a:rPr lang="en-GB" sz="2400" dirty="0" smtClean="0"/>
              <a:t>Includes Pro Se – device to device pairing and co existence with 802.11p</a:t>
            </a:r>
            <a:endParaRPr lang="en-GB" sz="2400" dirty="0"/>
          </a:p>
          <a:p>
            <a:endParaRPr lang="en-GB" sz="2400" dirty="0"/>
          </a:p>
        </p:txBody>
      </p:sp>
      <p:sp>
        <p:nvSpPr>
          <p:cNvPr id="5" name="Rectangle 2"/>
          <p:cNvSpPr>
            <a:spLocks noChangeArrowheads="1"/>
          </p:cNvSpPr>
          <p:nvPr/>
        </p:nvSpPr>
        <p:spPr bwMode="auto">
          <a:xfrm>
            <a:off x="2338388" y="3367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54444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dirty="0" smtClean="0"/>
              <a:t>ITU Draft Dc 5/40E/Feb/17</a:t>
            </a:r>
          </a:p>
          <a:p>
            <a:r>
              <a:rPr lang="en-GB" dirty="0" smtClean="0"/>
              <a:t>E MBB </a:t>
            </a:r>
            <a:r>
              <a:rPr lang="en-GB" dirty="0"/>
              <a:t>Enhanced mobile </a:t>
            </a:r>
            <a:r>
              <a:rPr lang="en-GB" dirty="0" smtClean="0"/>
              <a:t>broadband</a:t>
            </a:r>
          </a:p>
          <a:p>
            <a:r>
              <a:rPr lang="en-GB" dirty="0" smtClean="0"/>
              <a:t>LMLC </a:t>
            </a:r>
            <a:r>
              <a:rPr lang="en-GB" dirty="0"/>
              <a:t>Low mobility large </a:t>
            </a:r>
            <a:r>
              <a:rPr lang="en-GB" dirty="0" smtClean="0"/>
              <a:t>cell</a:t>
            </a:r>
          </a:p>
          <a:p>
            <a:r>
              <a:rPr lang="en-GB" dirty="0" smtClean="0"/>
              <a:t>mMTC </a:t>
            </a:r>
            <a:r>
              <a:rPr lang="en-GB" dirty="0"/>
              <a:t>Massive machine type communications </a:t>
            </a:r>
            <a:endParaRPr lang="en-GB" dirty="0" smtClean="0"/>
          </a:p>
          <a:p>
            <a:r>
              <a:rPr lang="en-GB" dirty="0" smtClean="0"/>
              <a:t>URLLC </a:t>
            </a:r>
            <a:r>
              <a:rPr lang="en-GB" dirty="0"/>
              <a:t>Ultra-reliable and low-latency communications</a:t>
            </a:r>
            <a:endParaRPr lang="en-GB" dirty="0" smtClean="0"/>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014139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EmBB Peak data rate</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2400" dirty="0" smtClean="0"/>
              <a:t>The </a:t>
            </a:r>
            <a:r>
              <a:rPr lang="en-GB" sz="2400" dirty="0"/>
              <a:t>maximum achievable data rate under ideal conditions (in bit/s</a:t>
            </a:r>
            <a:r>
              <a:rPr lang="en-GB" sz="2400" dirty="0" smtClean="0"/>
              <a:t>)= received </a:t>
            </a:r>
            <a:r>
              <a:rPr lang="en-GB" sz="2400" dirty="0"/>
              <a:t>data bits assuming error-free conditions assignable to a single mobile station, when all assignable radio resources for the corresponding link direction are utilized </a:t>
            </a:r>
            <a:r>
              <a:rPr lang="en-GB" sz="2400" dirty="0" smtClean="0"/>
              <a:t>(excluding </a:t>
            </a:r>
            <a:r>
              <a:rPr lang="en-GB" sz="2400" dirty="0"/>
              <a:t>radio resources that are used for physical layer synchronization, reference signals or pilots, </a:t>
            </a:r>
            <a:r>
              <a:rPr lang="en-GB" sz="2400" dirty="0" smtClean="0"/>
              <a:t>guard </a:t>
            </a:r>
            <a:r>
              <a:rPr lang="en-GB" sz="2400" dirty="0"/>
              <a:t>bands and guard times</a:t>
            </a:r>
            <a:r>
              <a:rPr lang="en-GB" sz="2400" dirty="0" smtClean="0"/>
              <a:t>).</a:t>
            </a:r>
          </a:p>
          <a:p>
            <a:r>
              <a:rPr lang="en-GB" sz="2400" dirty="0" smtClean="0"/>
              <a:t>The </a:t>
            </a:r>
            <a:r>
              <a:rPr lang="en-GB" sz="2400" dirty="0"/>
              <a:t>minimum requirements </a:t>
            </a:r>
            <a:r>
              <a:rPr lang="en-GB" sz="2400" dirty="0" smtClean="0"/>
              <a:t>for eMBB </a:t>
            </a:r>
            <a:r>
              <a:rPr lang="en-GB" sz="2400" dirty="0"/>
              <a:t>peak data </a:t>
            </a:r>
            <a:r>
              <a:rPr lang="en-GB" sz="2400" dirty="0" smtClean="0"/>
              <a:t>rate downlink </a:t>
            </a:r>
            <a:r>
              <a:rPr lang="en-GB" sz="2400" dirty="0"/>
              <a:t>peak data rate is 20 Gbit/s. – Uplink peak data rate is 10 Gbit/s.</a:t>
            </a:r>
            <a:endParaRPr lang="en-GB" sz="2400" dirty="0" smtClean="0"/>
          </a:p>
          <a:p>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47309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Definitions Peak data rate</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dirty="0"/>
              <a:t>This requirement is defined for the purpose of evaluation in the eMBB usage scenario</a:t>
            </a:r>
            <a:r>
              <a:rPr lang="en-GB" dirty="0" smtClean="0"/>
              <a:t>.</a:t>
            </a:r>
          </a:p>
          <a:p>
            <a:r>
              <a:rPr lang="en-GB" dirty="0" smtClean="0"/>
              <a:t>Minimum </a:t>
            </a:r>
            <a:r>
              <a:rPr lang="en-GB" dirty="0"/>
              <a:t>requirements for peak data </a:t>
            </a:r>
            <a:r>
              <a:rPr lang="en-GB" dirty="0" smtClean="0"/>
              <a:t>rate</a:t>
            </a:r>
          </a:p>
          <a:p>
            <a:r>
              <a:rPr lang="en-GB" dirty="0" smtClean="0"/>
              <a:t>Downlink </a:t>
            </a:r>
            <a:r>
              <a:rPr lang="en-GB" dirty="0"/>
              <a:t>peak data rate </a:t>
            </a:r>
            <a:r>
              <a:rPr lang="en-GB" dirty="0" smtClean="0"/>
              <a:t>20 Gbit/s</a:t>
            </a:r>
          </a:p>
          <a:p>
            <a:r>
              <a:rPr lang="en-GB" dirty="0" smtClean="0"/>
              <a:t>Uplink </a:t>
            </a:r>
            <a:r>
              <a:rPr lang="en-GB" dirty="0"/>
              <a:t>peak data rate </a:t>
            </a:r>
            <a:r>
              <a:rPr lang="en-GB" dirty="0" smtClean="0"/>
              <a:t>10 </a:t>
            </a:r>
            <a:r>
              <a:rPr lang="en-GB" dirty="0"/>
              <a:t>Gbit/s.</a:t>
            </a:r>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0688806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EmBB Spectral efficiency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2000" dirty="0"/>
              <a:t>Peak spectral efficiency is the maximum data rate under ideal conditions normalised by channel bandwidth (in bit/s/Hz), where the maximum data rate is the received data bits assuming error-free conditions assignable to a single mobile station, when all assignable radio resources for the corresponding link direction are utilized </a:t>
            </a:r>
            <a:r>
              <a:rPr lang="en-GB" sz="2000" dirty="0" smtClean="0"/>
              <a:t>(excluding </a:t>
            </a:r>
            <a:r>
              <a:rPr lang="en-GB" sz="2000" dirty="0"/>
              <a:t>radio resources that are used for physical layer synchronization, reference signals or pilots, guard bands and guard times). </a:t>
            </a:r>
            <a:endParaRPr lang="en-GB" sz="2000" dirty="0" smtClean="0"/>
          </a:p>
          <a:p>
            <a:r>
              <a:rPr lang="en-GB" sz="2000" dirty="0" smtClean="0"/>
              <a:t>Minimum </a:t>
            </a:r>
            <a:r>
              <a:rPr lang="en-GB" sz="2000" dirty="0"/>
              <a:t>requirements </a:t>
            </a:r>
            <a:endParaRPr lang="en-GB" sz="2000" dirty="0" smtClean="0"/>
          </a:p>
          <a:p>
            <a:r>
              <a:rPr lang="en-GB" sz="2000" dirty="0" smtClean="0"/>
              <a:t>Downlink </a:t>
            </a:r>
            <a:r>
              <a:rPr lang="en-GB" sz="2000" dirty="0"/>
              <a:t>peak spectral efficiency </a:t>
            </a:r>
            <a:r>
              <a:rPr lang="en-GB" sz="2000" dirty="0" smtClean="0"/>
              <a:t>30 bit/s/Hz</a:t>
            </a:r>
          </a:p>
          <a:p>
            <a:r>
              <a:rPr lang="en-GB" sz="2000" dirty="0" smtClean="0"/>
              <a:t>Uplink </a:t>
            </a:r>
            <a:r>
              <a:rPr lang="en-GB" sz="2000" dirty="0"/>
              <a:t>peak spectral efficiency </a:t>
            </a:r>
            <a:r>
              <a:rPr lang="en-GB" sz="2000" dirty="0" smtClean="0"/>
              <a:t>15 </a:t>
            </a:r>
            <a:r>
              <a:rPr lang="en-GB" sz="2000" dirty="0"/>
              <a:t>bit/s/Hz. </a:t>
            </a:r>
            <a:endParaRPr lang="en-GB" sz="2000" dirty="0" smtClean="0"/>
          </a:p>
          <a:p>
            <a:r>
              <a:rPr lang="en-GB" sz="2000" dirty="0" smtClean="0"/>
              <a:t>These </a:t>
            </a:r>
            <a:r>
              <a:rPr lang="en-GB" sz="2000" dirty="0"/>
              <a:t>values </a:t>
            </a:r>
            <a:r>
              <a:rPr lang="en-GB" sz="2000" dirty="0" smtClean="0"/>
              <a:t>are </a:t>
            </a:r>
            <a:r>
              <a:rPr lang="en-GB" sz="2000" dirty="0"/>
              <a:t>defined assuming an antenna configuration to enable 8 spatial layers (streams) in the downlink and 4 spatial layers (streams) in the uplink.</a:t>
            </a:r>
            <a:endParaRPr lang="en-GB" sz="20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329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a:t>
            </a:r>
            <a:r>
              <a:rPr lang="en-GB" dirty="0" smtClean="0"/>
              <a:t>User </a:t>
            </a:r>
            <a:r>
              <a:rPr lang="en-GB" dirty="0"/>
              <a:t>experienced data rate</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2400" dirty="0" smtClean="0"/>
              <a:t>User </a:t>
            </a:r>
            <a:r>
              <a:rPr lang="en-GB" sz="2400" dirty="0"/>
              <a:t>throughput (during active time) is defined as the number of correctly received bits, i.e. the number of bits contained in the service data units (SDUs) delivered to Layer 3, over a certain period of time</a:t>
            </a:r>
            <a:r>
              <a:rPr lang="en-GB" sz="2400" dirty="0" smtClean="0"/>
              <a:t>.</a:t>
            </a:r>
          </a:p>
          <a:p>
            <a:r>
              <a:rPr lang="en-GB" sz="2400" dirty="0"/>
              <a:t>In case bandwidth is aggregated across multiple bands (one or more TRxP layers), the user experienced data rate will be summed over the bands</a:t>
            </a:r>
            <a:r>
              <a:rPr lang="en-GB" sz="2400" dirty="0" smtClean="0"/>
              <a:t>.</a:t>
            </a:r>
          </a:p>
          <a:p>
            <a:r>
              <a:rPr lang="en-GB" sz="2400" dirty="0"/>
              <a:t>The target values for the user experienced data rate </a:t>
            </a:r>
            <a:r>
              <a:rPr lang="en-GB" sz="2400" dirty="0" smtClean="0"/>
              <a:t>Dense Urban – eMBB</a:t>
            </a:r>
          </a:p>
          <a:p>
            <a:r>
              <a:rPr lang="en-GB" sz="2400" dirty="0" smtClean="0"/>
              <a:t>Downlink 100 </a:t>
            </a:r>
            <a:r>
              <a:rPr lang="en-GB" sz="2400" dirty="0"/>
              <a:t>Mbit/s</a:t>
            </a:r>
            <a:r>
              <a:rPr lang="en-GB" sz="2400" dirty="0" smtClean="0"/>
              <a:t>.</a:t>
            </a:r>
          </a:p>
          <a:p>
            <a:r>
              <a:rPr lang="en-GB" sz="2400" dirty="0" smtClean="0"/>
              <a:t>Uplink 50 </a:t>
            </a:r>
            <a:r>
              <a:rPr lang="en-GB" sz="2400" dirty="0"/>
              <a:t>Mbit/s.</a:t>
            </a:r>
            <a:endParaRPr lang="en-GB" sz="2400" dirty="0" smtClean="0"/>
          </a:p>
          <a:p>
            <a:endParaRPr lang="en-GB"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889059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Spectral Efficiency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7610285" cy="4268598"/>
          </a:xfrm>
        </p:spPr>
        <p:txBody>
          <a:bodyPr/>
          <a:lstStyle/>
          <a:p>
            <a:r>
              <a:rPr lang="en-GB" sz="1800" dirty="0"/>
              <a:t>A </a:t>
            </a:r>
            <a:r>
              <a:rPr lang="en-GB" sz="1800" b="1" dirty="0"/>
              <a:t>percentile</a:t>
            </a:r>
            <a:r>
              <a:rPr lang="en-GB" sz="1800" dirty="0"/>
              <a:t> (or a centile) is a measure used in statistics indicating the value below which a given percentage of observations in a group of observations fall. For example, the </a:t>
            </a:r>
            <a:r>
              <a:rPr lang="en-GB" sz="1800" dirty="0" smtClean="0"/>
              <a:t>5th</a:t>
            </a:r>
            <a:r>
              <a:rPr lang="en-GB" sz="1800" dirty="0"/>
              <a:t> </a:t>
            </a:r>
            <a:r>
              <a:rPr lang="en-GB" sz="1800" b="1" dirty="0"/>
              <a:t>percentile</a:t>
            </a:r>
            <a:r>
              <a:rPr lang="en-GB" sz="1800" dirty="0"/>
              <a:t> is the value (or score) below which </a:t>
            </a:r>
            <a:r>
              <a:rPr lang="en-GB" sz="1800" dirty="0" smtClean="0"/>
              <a:t>5% </a:t>
            </a:r>
            <a:r>
              <a:rPr lang="en-GB" sz="1800" dirty="0"/>
              <a:t>of the observations may be found.</a:t>
            </a:r>
            <a:endParaRPr lang="en-GB" sz="1800" dirty="0">
              <a:latin typeface="Arial" charset="0"/>
              <a:ea typeface="ＭＳ Ｐゴシック" charset="0"/>
              <a:cs typeface="ＭＳ Ｐゴシック"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3963" y="2414588"/>
            <a:ext cx="66960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071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2000" dirty="0" smtClean="0"/>
              <a:t>IMT 2000(3G) IMT2000 Advanced (4G)</a:t>
            </a:r>
          </a:p>
          <a:p>
            <a:r>
              <a:rPr lang="en-GB" sz="2000" dirty="0" smtClean="0"/>
              <a:t>Requirements </a:t>
            </a:r>
            <a:r>
              <a:rPr lang="en-GB" sz="2000" dirty="0"/>
              <a:t>for a 5G network </a:t>
            </a:r>
            <a:r>
              <a:rPr lang="en-GB" sz="2000" dirty="0" smtClean="0"/>
              <a:t>described </a:t>
            </a:r>
            <a:r>
              <a:rPr lang="en-GB" sz="2000" dirty="0"/>
              <a:t>in the IMT2020 Vision September </a:t>
            </a:r>
            <a:r>
              <a:rPr lang="en-GB" sz="2000" dirty="0" smtClean="0"/>
              <a:t>2015 </a:t>
            </a:r>
            <a:r>
              <a:rPr lang="en-GB" sz="2000" dirty="0"/>
              <a:t>and include a peak data rate of 20 Gbit/s, a latency of 1 millisecond, improved energy and spectrum efficiency and the ability to support increased network density</a:t>
            </a:r>
            <a:r>
              <a:rPr lang="en-GB" sz="2000" dirty="0" smtClean="0"/>
              <a:t>.</a:t>
            </a:r>
            <a:r>
              <a:rPr lang="en-GB" sz="2000" dirty="0"/>
              <a:t> </a:t>
            </a:r>
          </a:p>
          <a:p>
            <a:r>
              <a:rPr lang="en-GB" sz="2000" dirty="0"/>
              <a:t>Higher data rates and improved spectrum efficiency are needed to increase network value and improve network delivery economics, better energy efficiency and coverage are needed for IOT service, lower latency is needed for gaming and telemedicine and lower latency and low packet loss are needed for safety critical machine type communication (MTC) including Intelligent Transport Systems (ITS).  </a:t>
            </a:r>
          </a:p>
          <a:p>
            <a:r>
              <a:rPr lang="en-GB" sz="2000" dirty="0"/>
              <a:t>Enhanced coverage </a:t>
            </a:r>
            <a:r>
              <a:rPr lang="en-GB" sz="2000" dirty="0" smtClean="0"/>
              <a:t>highlighted </a:t>
            </a:r>
            <a:r>
              <a:rPr lang="en-GB" sz="2000" dirty="0"/>
              <a:t>as a requirement for automotive and PPDR (Public Protection and Disaster Relief) applications.</a:t>
            </a:r>
          </a:p>
          <a:p>
            <a:r>
              <a:rPr lang="en-GB" sz="2000" u="sng" dirty="0">
                <a:hlinkClick r:id="rId2"/>
              </a:rPr>
              <a:t>http://www.itu.int/en/ITU-R/study-groups/rsg5/rwp5d/imt-2020/Pages/default.aspx</a:t>
            </a:r>
            <a:endParaRPr lang="en-GB" sz="2000" dirty="0"/>
          </a:p>
          <a:p>
            <a:pPr>
              <a:buFont typeface="Arial" charset="0"/>
              <a:buNone/>
            </a:pPr>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64766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a:t>
            </a:r>
            <a:r>
              <a:rPr lang="en-GB" dirty="0" smtClean="0"/>
              <a:t>User Plane Latency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1800" dirty="0"/>
              <a:t>User plane latency is the contribution of the radio network to the time from when the source sends a packet to when the destination receives it (in </a:t>
            </a:r>
            <a:r>
              <a:rPr lang="en-GB" sz="1800" dirty="0" err="1"/>
              <a:t>ms</a:t>
            </a:r>
            <a:r>
              <a:rPr lang="en-GB" sz="1800" dirty="0" smtClean="0"/>
              <a:t>).</a:t>
            </a:r>
          </a:p>
          <a:p>
            <a:r>
              <a:rPr lang="en-GB" sz="1800" dirty="0" smtClean="0"/>
              <a:t> </a:t>
            </a:r>
            <a:r>
              <a:rPr lang="en-GB" sz="1800" dirty="0"/>
              <a:t>It is defined as the one-way time it takes to successfully deliver an application layer packet/message from the radio protocol layer 2/3 SDU ingress point to the radio protocol layer 2/3 SDU egress point of the radio interface in either uplink or downlink in the network for a given service in unloaded conditions, assuming the mobile station is in the active state</a:t>
            </a:r>
            <a:r>
              <a:rPr lang="en-GB" sz="1800" dirty="0" smtClean="0"/>
              <a:t>.</a:t>
            </a:r>
          </a:p>
          <a:p>
            <a:r>
              <a:rPr lang="en-GB" sz="1800" dirty="0" smtClean="0"/>
              <a:t> </a:t>
            </a:r>
            <a:r>
              <a:rPr lang="en-GB" sz="1800" dirty="0"/>
              <a:t>This requirement is defined for the purpose of evaluation in the eMBB and URLLC usage scenarios</a:t>
            </a:r>
            <a:r>
              <a:rPr lang="en-GB" sz="1800" dirty="0" smtClean="0"/>
              <a:t>.</a:t>
            </a:r>
          </a:p>
          <a:p>
            <a:r>
              <a:rPr lang="en-GB" sz="1800" dirty="0" smtClean="0"/>
              <a:t>The </a:t>
            </a:r>
            <a:r>
              <a:rPr lang="en-GB" sz="1800" dirty="0"/>
              <a:t>minimum requirements for user plane latency </a:t>
            </a:r>
            <a:r>
              <a:rPr lang="en-GB" sz="1800" dirty="0" smtClean="0"/>
              <a:t>are</a:t>
            </a:r>
          </a:p>
          <a:p>
            <a:r>
              <a:rPr lang="en-GB" sz="1800" dirty="0" smtClean="0"/>
              <a:t>4 millisecond </a:t>
            </a:r>
            <a:r>
              <a:rPr lang="en-GB" sz="1800" dirty="0"/>
              <a:t>for </a:t>
            </a:r>
            <a:r>
              <a:rPr lang="en-GB" sz="1800" dirty="0" smtClean="0"/>
              <a:t>eMBB</a:t>
            </a:r>
          </a:p>
          <a:p>
            <a:r>
              <a:rPr lang="en-GB" sz="1800" dirty="0" smtClean="0"/>
              <a:t>1 millisecond </a:t>
            </a:r>
            <a:r>
              <a:rPr lang="en-GB" sz="1800" dirty="0"/>
              <a:t>for URLLC assuming unloaded conditions (i.e., a single user) for small IP packets (e.g., 0 byte payload + IP header), for both downlink and uplink.</a:t>
            </a:r>
            <a:endParaRPr lang="en-GB"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895404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Control</a:t>
            </a:r>
            <a:r>
              <a:rPr lang="en-GB" dirty="0" smtClean="0"/>
              <a:t> Plane Latency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1800" dirty="0"/>
              <a:t>Control plane latency Control plane latency refers to the transition time from a most “battery efficient” state (e.g. Idle state) to the start of continuous data transfer (e.g. Active state</a:t>
            </a:r>
            <a:r>
              <a:rPr lang="en-GB" sz="1800" dirty="0" smtClean="0"/>
              <a:t>).</a:t>
            </a:r>
          </a:p>
          <a:p>
            <a:r>
              <a:rPr lang="en-GB" sz="1800" dirty="0" smtClean="0"/>
              <a:t>This </a:t>
            </a:r>
            <a:r>
              <a:rPr lang="en-GB" sz="1800" dirty="0"/>
              <a:t>requirement is defined for the purpose of evaluation in the eMBB and URLLC usage scenarios. </a:t>
            </a:r>
            <a:endParaRPr lang="en-GB" sz="1800" dirty="0" smtClean="0"/>
          </a:p>
          <a:p>
            <a:r>
              <a:rPr lang="en-GB" sz="1800" dirty="0" smtClean="0"/>
              <a:t>The </a:t>
            </a:r>
            <a:r>
              <a:rPr lang="en-GB" sz="1800" dirty="0"/>
              <a:t>minimum requirement for control plane latency is 20 </a:t>
            </a:r>
            <a:r>
              <a:rPr lang="en-GB" sz="1800" dirty="0" smtClean="0"/>
              <a:t>milliseconds.</a:t>
            </a:r>
          </a:p>
          <a:p>
            <a:r>
              <a:rPr lang="en-GB" sz="1800" dirty="0" smtClean="0"/>
              <a:t>Proponents </a:t>
            </a:r>
            <a:r>
              <a:rPr lang="en-GB" sz="1800" dirty="0"/>
              <a:t>are encouraged to consider lower control plane latency</a:t>
            </a:r>
            <a:r>
              <a:rPr lang="en-GB" sz="1800" dirty="0" smtClean="0"/>
              <a:t>, for example10 milliseconds.</a:t>
            </a:r>
            <a:endParaRPr lang="en-GB"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99201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Connection Density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1800" dirty="0"/>
              <a:t>Connection density is the total number of devices fulfilling a specific quality of service (QoS) per unit area (per km2</a:t>
            </a:r>
            <a:r>
              <a:rPr lang="en-GB" sz="1800" dirty="0" smtClean="0"/>
              <a:t>).</a:t>
            </a:r>
          </a:p>
          <a:p>
            <a:r>
              <a:rPr lang="en-GB" sz="1800" dirty="0" smtClean="0"/>
              <a:t>This </a:t>
            </a:r>
            <a:r>
              <a:rPr lang="en-GB" sz="1800" dirty="0"/>
              <a:t>requirement is defined for the purpose of evaluation in the mMTC usage scenario. </a:t>
            </a:r>
            <a:endParaRPr lang="en-GB" sz="1800" dirty="0" smtClean="0"/>
          </a:p>
          <a:p>
            <a:r>
              <a:rPr lang="en-GB" sz="1800" dirty="0" smtClean="0"/>
              <a:t>The </a:t>
            </a:r>
            <a:r>
              <a:rPr lang="en-GB" sz="1800" dirty="0"/>
              <a:t>minimum requirement for connection density is </a:t>
            </a:r>
            <a:r>
              <a:rPr lang="en-GB" sz="1800" dirty="0" smtClean="0"/>
              <a:t>1million </a:t>
            </a:r>
            <a:r>
              <a:rPr lang="en-GB" sz="1800" dirty="0"/>
              <a:t>devices per km2 .</a:t>
            </a:r>
            <a:endParaRPr lang="en-GB"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0584507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Reliability</a:t>
            </a:r>
            <a:endParaRPr lang="en-GB" dirty="0">
              <a:latin typeface="Arial" charset="0"/>
              <a:ea typeface="ＭＳ Ｐゴシック" charset="0"/>
              <a:cs typeface="ＭＳ Ｐゴシック" charset="0"/>
            </a:endParaRPr>
          </a:p>
        </p:txBody>
      </p:sp>
      <p:sp>
        <p:nvSpPr>
          <p:cNvPr id="3" name="Content Placeholder 2"/>
          <p:cNvSpPr>
            <a:spLocks noGrp="1"/>
          </p:cNvSpPr>
          <p:nvPr>
            <p:ph idx="1"/>
          </p:nvPr>
        </p:nvSpPr>
        <p:spPr/>
        <p:txBody>
          <a:bodyPr/>
          <a:lstStyle/>
          <a:p>
            <a:r>
              <a:rPr lang="en-GB" sz="1800" dirty="0"/>
              <a:t>Reliability relates to the capability of transmitting a given amount of traffic within a predetermined time duration with high success probability. </a:t>
            </a:r>
            <a:endParaRPr lang="en-GB" sz="1800" dirty="0" smtClean="0"/>
          </a:p>
          <a:p>
            <a:r>
              <a:rPr lang="en-GB" sz="1800" dirty="0" smtClean="0"/>
              <a:t>Reliability </a:t>
            </a:r>
            <a:r>
              <a:rPr lang="en-GB" sz="1800" dirty="0"/>
              <a:t>is the success probability of transmitting a layer 2/3 packet within a required maximum time, which is the time it takes to deliver a small data packet from the radio protocol layer 2/3 SDU ingress point to the radio protocol layer 2/3 SDU egress point of the radio interface at a certain channel quality</a:t>
            </a:r>
            <a:r>
              <a:rPr lang="en-GB" sz="1800" dirty="0" smtClean="0"/>
              <a:t>.</a:t>
            </a:r>
          </a:p>
          <a:p>
            <a:r>
              <a:rPr lang="en-GB" sz="1800" dirty="0" smtClean="0"/>
              <a:t>This </a:t>
            </a:r>
            <a:r>
              <a:rPr lang="en-GB" sz="1800" dirty="0"/>
              <a:t>requirement is defined for the purpose of evaluation in the URLLC usage scenario. </a:t>
            </a:r>
            <a:endParaRPr lang="en-GB" sz="1800" dirty="0" smtClean="0"/>
          </a:p>
          <a:p>
            <a:r>
              <a:rPr lang="en-GB" sz="1800" dirty="0" smtClean="0"/>
              <a:t>The </a:t>
            </a:r>
            <a:r>
              <a:rPr lang="en-GB" sz="1800" dirty="0"/>
              <a:t>minimum requirement for the reliability is </a:t>
            </a:r>
            <a:r>
              <a:rPr lang="en-GB" sz="1800" dirty="0" smtClean="0"/>
              <a:t>1 in10-5 </a:t>
            </a:r>
            <a:r>
              <a:rPr lang="en-GB" sz="1800" dirty="0"/>
              <a:t>success probability of transmitting a layer 2 PDU (protocol data unit) of 32 bytes within 1 </a:t>
            </a:r>
            <a:r>
              <a:rPr lang="en-GB" sz="1800" dirty="0" smtClean="0"/>
              <a:t>millisecond at </a:t>
            </a:r>
            <a:r>
              <a:rPr lang="en-GB" sz="1800" dirty="0"/>
              <a:t>coverage edge for the Urban Macro-URLLC test environment, assuming small application data (e.g. 20 bytes application data + protocol overhead). </a:t>
            </a:r>
            <a:endParaRPr lang="en-GB" sz="1800" dirty="0" smtClean="0"/>
          </a:p>
          <a:p>
            <a:r>
              <a:rPr lang="en-GB" sz="1800" dirty="0" smtClean="0"/>
              <a:t>Proponents </a:t>
            </a:r>
            <a:r>
              <a:rPr lang="en-GB" sz="1800" dirty="0"/>
              <a:t>are encouraged to consider larger packet sizes, </a:t>
            </a:r>
            <a:r>
              <a:rPr lang="en-GB" sz="1800" dirty="0" smtClean="0"/>
              <a:t>for example </a:t>
            </a:r>
            <a:r>
              <a:rPr lang="en-GB" sz="1800" dirty="0"/>
              <a:t>layer 2 PDU size of up to 100 bytes.</a:t>
            </a:r>
          </a:p>
        </p:txBody>
      </p:sp>
    </p:spTree>
    <p:extLst>
      <p:ext uri="{BB962C8B-B14F-4D97-AF65-F5344CB8AC3E}">
        <p14:creationId xmlns:p14="http://schemas.microsoft.com/office/powerpoint/2010/main" val="9985188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Energy Efficiency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1600" dirty="0" smtClean="0"/>
              <a:t>Network </a:t>
            </a:r>
            <a:r>
              <a:rPr lang="en-GB" sz="1600" dirty="0"/>
              <a:t>energy efficiency </a:t>
            </a:r>
            <a:r>
              <a:rPr lang="en-GB" sz="1600" dirty="0" smtClean="0"/>
              <a:t>- </a:t>
            </a:r>
            <a:r>
              <a:rPr lang="en-GB" sz="1600" dirty="0"/>
              <a:t>the radio access network energy consumption in relation to the traffic capacity provided</a:t>
            </a:r>
            <a:r>
              <a:rPr lang="en-GB" sz="1600" dirty="0" smtClean="0"/>
              <a:t>.</a:t>
            </a:r>
          </a:p>
          <a:p>
            <a:r>
              <a:rPr lang="en-GB" sz="1600" dirty="0" smtClean="0"/>
              <a:t>Device </a:t>
            </a:r>
            <a:r>
              <a:rPr lang="en-GB" sz="1600" dirty="0"/>
              <a:t>energy </a:t>
            </a:r>
            <a:r>
              <a:rPr lang="en-GB" sz="1600" dirty="0" smtClean="0"/>
              <a:t>efficiency - </a:t>
            </a:r>
            <a:r>
              <a:rPr lang="en-GB" sz="1600" dirty="0"/>
              <a:t>the power consumed by the device modem in relation to the traffic characteristics. </a:t>
            </a:r>
            <a:endParaRPr lang="en-GB" sz="1600" dirty="0" smtClean="0"/>
          </a:p>
          <a:p>
            <a:r>
              <a:rPr lang="en-GB" sz="1600" dirty="0" smtClean="0"/>
              <a:t>Network energy efficiency when loaded and no loaded (no data) </a:t>
            </a:r>
          </a:p>
          <a:p>
            <a:r>
              <a:rPr lang="en-GB" sz="1600" dirty="0" smtClean="0"/>
              <a:t>Energy </a:t>
            </a:r>
            <a:r>
              <a:rPr lang="en-GB" sz="1600" dirty="0"/>
              <a:t>consumption when there is no data can be estimated by the sleep </a:t>
            </a:r>
            <a:r>
              <a:rPr lang="en-GB" sz="1600" dirty="0" smtClean="0"/>
              <a:t>ratio, the ratio of the fraction </a:t>
            </a:r>
            <a:r>
              <a:rPr lang="en-GB" sz="1600" dirty="0"/>
              <a:t>of unoccupied time resources (for the network) or sleeping time (for the device) in a period of time corresponding to the cycle of the control signalling (for the network) or the cycle of discontinuous reception (for the device) when no user data transfer takes place. </a:t>
            </a:r>
            <a:endParaRPr lang="en-GB" sz="1600" dirty="0" smtClean="0"/>
          </a:p>
          <a:p>
            <a:r>
              <a:rPr lang="en-GB" sz="1600" dirty="0" smtClean="0"/>
              <a:t>In </a:t>
            </a:r>
            <a:r>
              <a:rPr lang="en-GB" sz="1600" dirty="0"/>
              <a:t>3GPP Release 12, LTE 2 Cat 0 IOT devices are allowed to decide how often they need to be active in order to transmit and receive data</a:t>
            </a:r>
            <a:r>
              <a:rPr lang="en-GB" sz="1600" dirty="0" smtClean="0"/>
              <a:t>.</a:t>
            </a:r>
          </a:p>
          <a:p>
            <a:r>
              <a:rPr lang="en-GB" sz="1600" dirty="0" smtClean="0"/>
              <a:t>In </a:t>
            </a:r>
            <a:r>
              <a:rPr lang="en-GB" sz="1600" dirty="0"/>
              <a:t>the lowest power saving mode, the device does not look for paging or any other network signalling, the network is not allowed to page the device and is required to hold any data that arrives until a designated wake up moment</a:t>
            </a:r>
            <a:r>
              <a:rPr lang="en-GB" sz="1600" dirty="0" smtClean="0"/>
              <a:t>.</a:t>
            </a:r>
          </a:p>
          <a:p>
            <a:r>
              <a:rPr lang="en-GB" sz="1600" dirty="0" smtClean="0"/>
              <a:t> </a:t>
            </a:r>
            <a:r>
              <a:rPr lang="en-GB" sz="1600" dirty="0"/>
              <a:t>The time between wake up moments can be up to 12.1 days though something closer to two minutes is more common. The standard discontinuous receive cycle is 2.56 seconds. </a:t>
            </a:r>
            <a:endParaRPr lang="en-GB"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649366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Energy Efficiency</a:t>
            </a:r>
            <a:endParaRPr lang="en-GB" dirty="0">
              <a:latin typeface="Arial" charset="0"/>
              <a:ea typeface="ＭＳ Ｐゴシック" charset="0"/>
              <a:cs typeface="ＭＳ Ｐゴシック"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12463" y="1066800"/>
            <a:ext cx="6541300" cy="495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37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Mobility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2400" dirty="0"/>
              <a:t>Mobility is the maximum mobile station speed at which a defined QoS can be achieved (in km/h</a:t>
            </a:r>
            <a:r>
              <a:rPr lang="en-GB" sz="2400" dirty="0" smtClean="0"/>
              <a:t>).</a:t>
            </a:r>
          </a:p>
          <a:p>
            <a:r>
              <a:rPr lang="en-GB" sz="2400" dirty="0" smtClean="0"/>
              <a:t>The </a:t>
            </a:r>
            <a:r>
              <a:rPr lang="en-GB" sz="2400" dirty="0"/>
              <a:t>following classes of mobility are defined</a:t>
            </a:r>
            <a:r>
              <a:rPr lang="en-GB" sz="2400" dirty="0" smtClean="0"/>
              <a:t>:</a:t>
            </a:r>
          </a:p>
          <a:p>
            <a:r>
              <a:rPr lang="en-GB" sz="2400" dirty="0" smtClean="0"/>
              <a:t>Stationary</a:t>
            </a:r>
            <a:r>
              <a:rPr lang="en-GB" sz="2400" dirty="0"/>
              <a:t>: 0 km/h </a:t>
            </a:r>
            <a:endParaRPr lang="en-GB" sz="2400" dirty="0" smtClean="0"/>
          </a:p>
          <a:p>
            <a:r>
              <a:rPr lang="en-GB" sz="2400" dirty="0" smtClean="0"/>
              <a:t>Pedestrian</a:t>
            </a:r>
            <a:r>
              <a:rPr lang="en-GB" sz="2400" dirty="0"/>
              <a:t>: 0 km/h to 10 km/h </a:t>
            </a:r>
            <a:endParaRPr lang="en-GB" sz="2400" dirty="0" smtClean="0"/>
          </a:p>
          <a:p>
            <a:r>
              <a:rPr lang="en-GB" sz="2400" dirty="0" smtClean="0"/>
              <a:t>Vehicular</a:t>
            </a:r>
            <a:r>
              <a:rPr lang="en-GB" sz="2400" dirty="0"/>
              <a:t>: 10 km/h to 120 </a:t>
            </a:r>
            <a:r>
              <a:rPr lang="en-GB" sz="2400" dirty="0" smtClean="0"/>
              <a:t>km/h</a:t>
            </a:r>
          </a:p>
          <a:p>
            <a:r>
              <a:rPr lang="en-GB" sz="2400" dirty="0" smtClean="0"/>
              <a:t>High </a:t>
            </a:r>
            <a:r>
              <a:rPr lang="en-GB" sz="2400" dirty="0"/>
              <a:t>speed vehicular: 120 km/h to 500 km/h</a:t>
            </a:r>
            <a:endParaRPr lang="en-GB" sz="24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092424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Signalling and energy efficiency</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2400" dirty="0" smtClean="0"/>
              <a:t>Power control and handover complexity in mobile broadband</a:t>
            </a:r>
          </a:p>
          <a:p>
            <a:r>
              <a:rPr lang="en-GB" sz="2400" dirty="0" smtClean="0">
                <a:latin typeface="Arial" charset="0"/>
                <a:ea typeface="ＭＳ Ｐゴシック" charset="0"/>
                <a:cs typeface="ＭＳ Ｐゴシック" charset="0"/>
              </a:rPr>
              <a:t>Cell to cell, channel to channel, band to band, inter and intra system handovers</a:t>
            </a:r>
          </a:p>
          <a:p>
            <a:r>
              <a:rPr lang="en-GB" sz="2400" dirty="0" smtClean="0">
                <a:latin typeface="Arial" charset="0"/>
                <a:ea typeface="ＭＳ Ｐゴシック" charset="0"/>
                <a:cs typeface="ＭＳ Ｐゴシック" charset="0"/>
              </a:rPr>
              <a:t>Hard to manage using CQI</a:t>
            </a:r>
          </a:p>
          <a:p>
            <a:r>
              <a:rPr lang="en-GB" sz="2400" dirty="0" smtClean="0">
                <a:latin typeface="Arial" charset="0"/>
                <a:ea typeface="ＭＳ Ｐゴシック" charset="0"/>
                <a:cs typeface="ＭＳ Ｐゴシック" charset="0"/>
              </a:rPr>
              <a:t>Use of other prediction algorithms?</a:t>
            </a:r>
          </a:p>
          <a:p>
            <a:r>
              <a:rPr lang="en-GB" sz="2400" dirty="0" smtClean="0">
                <a:latin typeface="Arial" charset="0"/>
                <a:ea typeface="ＭＳ Ｐゴシック" charset="0"/>
                <a:cs typeface="ＭＳ Ｐゴシック" charset="0"/>
              </a:rPr>
              <a:t>Google and Facebook?</a:t>
            </a:r>
          </a:p>
          <a:p>
            <a:endParaRPr lang="en-GB" sz="2400" dirty="0">
              <a:latin typeface="Arial" charset="0"/>
              <a:ea typeface="ＭＳ Ｐゴシック" charset="0"/>
              <a:cs typeface="ＭＳ Ｐゴシック"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546" y="4088410"/>
            <a:ext cx="6505575"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8255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smtClean="0">
                <a:ea typeface="ＭＳ Ｐゴシック" pitchFamily="30" charset="-128"/>
                <a:cs typeface="ＭＳ Ｐゴシック" pitchFamily="30" charset="-128"/>
              </a:rPr>
              <a:t>5G Definitions</a:t>
            </a:r>
          </a:p>
        </p:txBody>
      </p:sp>
      <p:graphicFrame>
        <p:nvGraphicFramePr>
          <p:cNvPr id="18" name="Content Placeholder 17"/>
          <p:cNvGraphicFramePr>
            <a:graphicFrameLocks noGrp="1"/>
          </p:cNvGraphicFramePr>
          <p:nvPr>
            <p:ph idx="1"/>
            <p:extLst>
              <p:ext uri="{D42A27DB-BD31-4B8C-83A1-F6EECF244321}">
                <p14:modId xmlns:p14="http://schemas.microsoft.com/office/powerpoint/2010/main" val="90201194"/>
              </p:ext>
            </p:extLst>
          </p:nvPr>
        </p:nvGraphicFramePr>
        <p:xfrm>
          <a:off x="2473325" y="1036672"/>
          <a:ext cx="4219736" cy="5725569"/>
        </p:xfrm>
        <a:graphic>
          <a:graphicData uri="http://schemas.openxmlformats.org/drawingml/2006/table">
            <a:tbl>
              <a:tblPr firstRow="1" firstCol="1" bandRow="1">
                <a:tableStyleId>{5C22544A-7EE6-4342-B048-85BDC9FD1C3A}</a:tableStyleId>
              </a:tblPr>
              <a:tblGrid>
                <a:gridCol w="1514841"/>
                <a:gridCol w="1352240"/>
                <a:gridCol w="1352655"/>
              </a:tblGrid>
              <a:tr h="1110015">
                <a:tc>
                  <a:txBody>
                    <a:bodyPr/>
                    <a:lstStyle/>
                    <a:p>
                      <a:pPr>
                        <a:spcBef>
                          <a:spcPts val="600"/>
                        </a:spcBef>
                        <a:spcAft>
                          <a:spcPts val="600"/>
                        </a:spcAft>
                      </a:pPr>
                      <a:r>
                        <a:rPr lang="en-US" sz="800" dirty="0">
                          <a:effectLst/>
                        </a:rPr>
                        <a:t>A European </a:t>
                      </a:r>
                      <a:r>
                        <a:rPr lang="en-US" sz="700" dirty="0">
                          <a:effectLst/>
                        </a:rPr>
                        <a:t>METIS</a:t>
                      </a:r>
                      <a:r>
                        <a:rPr lang="en-US" sz="800" dirty="0">
                          <a:effectLst/>
                        </a:rPr>
                        <a:t> definition of 5G </a:t>
                      </a:r>
                      <a:endParaRPr lang="en-US" sz="800" dirty="0" smtClean="0">
                        <a:effectLst/>
                      </a:endParaRPr>
                    </a:p>
                    <a:p>
                      <a:pPr>
                        <a:spcBef>
                          <a:spcPts val="600"/>
                        </a:spcBef>
                        <a:spcAft>
                          <a:spcPts val="600"/>
                        </a:spcAft>
                      </a:pPr>
                      <a:r>
                        <a:rPr lang="en-GB" sz="800" dirty="0" smtClean="0"/>
                        <a:t>Mobile and wireless communications Enablers for the Twenty-twenty Information Society</a:t>
                      </a:r>
                    </a:p>
                    <a:p>
                      <a:pPr>
                        <a:spcBef>
                          <a:spcPts val="600"/>
                        </a:spcBef>
                        <a:spcAft>
                          <a:spcPts val="600"/>
                        </a:spcAft>
                      </a:pPr>
                      <a:r>
                        <a:rPr lang="en-GB" sz="700" dirty="0">
                          <a:effectLst/>
                        </a:rPr>
                        <a:t> </a:t>
                      </a:r>
                      <a:endParaRPr lang="en-GB" sz="700" dirty="0">
                        <a:effectLst/>
                        <a:latin typeface="Arial"/>
                        <a:ea typeface="Calibri"/>
                        <a:cs typeface="Times New Roman"/>
                      </a:endParaRPr>
                    </a:p>
                  </a:txBody>
                  <a:tcPr marL="44798" marR="44798" marT="0" marB="0"/>
                </a:tc>
                <a:tc>
                  <a:txBody>
                    <a:bodyPr/>
                    <a:lstStyle/>
                    <a:p>
                      <a:pPr>
                        <a:spcBef>
                          <a:spcPts val="600"/>
                        </a:spcBef>
                        <a:spcAft>
                          <a:spcPts val="600"/>
                        </a:spcAft>
                      </a:pPr>
                      <a:r>
                        <a:rPr lang="en-US" sz="700" dirty="0">
                          <a:effectLst/>
                        </a:rPr>
                        <a:t>A vendor </a:t>
                      </a:r>
                      <a:r>
                        <a:rPr lang="en-US" sz="800" dirty="0">
                          <a:effectLst/>
                        </a:rPr>
                        <a:t>definition of 5G </a:t>
                      </a:r>
                      <a:endParaRPr lang="en-GB" sz="800" dirty="0">
                        <a:effectLst/>
                      </a:endParaRPr>
                    </a:p>
                    <a:p>
                      <a:pPr>
                        <a:spcAft>
                          <a:spcPts val="0"/>
                        </a:spcAft>
                      </a:pPr>
                      <a:r>
                        <a:rPr lang="en-GB" sz="700" dirty="0">
                          <a:effectLst/>
                        </a:rPr>
                        <a:t>(Ericsson)</a:t>
                      </a:r>
                      <a:endParaRPr lang="en-GB" sz="700" dirty="0">
                        <a:effectLst/>
                        <a:latin typeface="Arial"/>
                        <a:ea typeface="Calibri"/>
                        <a:cs typeface="Times New Roman"/>
                      </a:endParaRPr>
                    </a:p>
                  </a:txBody>
                  <a:tcPr marL="44798" marR="44798" marT="0" marB="0"/>
                </a:tc>
                <a:tc>
                  <a:txBody>
                    <a:bodyPr/>
                    <a:lstStyle/>
                    <a:p>
                      <a:pPr>
                        <a:spcBef>
                          <a:spcPts val="600"/>
                        </a:spcBef>
                        <a:spcAft>
                          <a:spcPts val="600"/>
                        </a:spcAft>
                      </a:pPr>
                      <a:r>
                        <a:rPr lang="en-US" sz="800" dirty="0">
                          <a:effectLst/>
                        </a:rPr>
                        <a:t>A 5G PPP definition of 5G </a:t>
                      </a:r>
                      <a:endParaRPr lang="en-GB" sz="800" dirty="0">
                        <a:effectLst/>
                      </a:endParaRPr>
                    </a:p>
                    <a:p>
                      <a:pPr>
                        <a:spcAft>
                          <a:spcPts val="0"/>
                        </a:spcAft>
                      </a:pPr>
                      <a:r>
                        <a:rPr lang="en-GB" sz="700" dirty="0">
                          <a:effectLst/>
                        </a:rPr>
                        <a:t> </a:t>
                      </a:r>
                      <a:endParaRPr lang="en-GB" sz="700" dirty="0">
                        <a:effectLst/>
                        <a:latin typeface="Arial"/>
                        <a:ea typeface="Calibri"/>
                        <a:cs typeface="Times New Roman"/>
                      </a:endParaRPr>
                    </a:p>
                  </a:txBody>
                  <a:tcPr marL="44798" marR="44798" marT="0" marB="0"/>
                </a:tc>
              </a:tr>
              <a:tr h="531732">
                <a:tc>
                  <a:txBody>
                    <a:bodyPr/>
                    <a:lstStyle/>
                    <a:p>
                      <a:pPr>
                        <a:spcAft>
                          <a:spcPts val="0"/>
                        </a:spcAft>
                      </a:pPr>
                      <a:r>
                        <a:rPr lang="en-GB" sz="700" dirty="0">
                          <a:effectLst/>
                        </a:rPr>
                        <a:t>Ten to one hundred times higher typical user data rate in a dense urban environment with a typical user data rate ranging from one to ten Gbps</a:t>
                      </a:r>
                      <a:endParaRPr lang="en-GB" sz="700" dirty="0">
                        <a:effectLst/>
                        <a:latin typeface="Arial"/>
                        <a:ea typeface="Calibri"/>
                        <a:cs typeface="Times New Roman"/>
                      </a:endParaRPr>
                    </a:p>
                  </a:txBody>
                  <a:tcPr marL="44798" marR="44798" marT="0" marB="0"/>
                </a:tc>
                <a:tc>
                  <a:txBody>
                    <a:bodyPr/>
                    <a:lstStyle/>
                    <a:p>
                      <a:pPr>
                        <a:spcAft>
                          <a:spcPts val="0"/>
                        </a:spcAft>
                      </a:pPr>
                      <a:r>
                        <a:rPr lang="en-GB" sz="700" dirty="0">
                          <a:effectLst/>
                        </a:rPr>
                        <a:t>10X -100X increase in peak data rate</a:t>
                      </a:r>
                    </a:p>
                    <a:p>
                      <a:pPr>
                        <a:spcAft>
                          <a:spcPts val="0"/>
                        </a:spcAft>
                      </a:pPr>
                      <a:r>
                        <a:rPr lang="en-GB" sz="700" dirty="0">
                          <a:effectLst/>
                        </a:rPr>
                        <a:t> </a:t>
                      </a:r>
                      <a:endParaRPr lang="en-GB" sz="700" dirty="0">
                        <a:effectLst/>
                        <a:latin typeface="Arial"/>
                        <a:ea typeface="Calibri"/>
                        <a:cs typeface="Times New Roman"/>
                      </a:endParaRPr>
                    </a:p>
                  </a:txBody>
                  <a:tcPr marL="44798" marR="44798" marT="0" marB="0"/>
                </a:tc>
                <a:tc>
                  <a:txBody>
                    <a:bodyPr/>
                    <a:lstStyle/>
                    <a:p>
                      <a:pPr>
                        <a:spcAft>
                          <a:spcPts val="0"/>
                        </a:spcAft>
                      </a:pPr>
                      <a:r>
                        <a:rPr lang="en-GB" sz="700" dirty="0">
                          <a:effectLst/>
                        </a:rPr>
                        <a:t> </a:t>
                      </a:r>
                      <a:endParaRPr lang="en-GB" sz="700" dirty="0">
                        <a:effectLst/>
                        <a:latin typeface="Arial"/>
                        <a:ea typeface="Calibri"/>
                        <a:cs typeface="Times New Roman"/>
                      </a:endParaRPr>
                    </a:p>
                  </a:txBody>
                  <a:tcPr marL="44798" marR="44798" marT="0" marB="0"/>
                </a:tc>
              </a:tr>
              <a:tr h="638078">
                <a:tc>
                  <a:txBody>
                    <a:bodyPr/>
                    <a:lstStyle/>
                    <a:p>
                      <a:pPr>
                        <a:spcAft>
                          <a:spcPts val="0"/>
                        </a:spcAft>
                      </a:pPr>
                      <a:r>
                        <a:rPr lang="en-GB" sz="700" dirty="0">
                          <a:effectLst/>
                        </a:rPr>
                        <a:t>One thousand times more mobile data per area (per user) with a volume per area (per user) of 100 Gbps/km2 based on a typical individual usage per month of 500 </a:t>
                      </a:r>
                      <a:r>
                        <a:rPr lang="en-GB" sz="700" dirty="0" err="1">
                          <a:effectLst/>
                        </a:rPr>
                        <a:t>Gbytes</a:t>
                      </a:r>
                      <a:r>
                        <a:rPr lang="en-GB" sz="700" dirty="0">
                          <a:effectLst/>
                        </a:rPr>
                        <a:t>.</a:t>
                      </a:r>
                      <a:endParaRPr lang="en-GB" sz="700" dirty="0">
                        <a:effectLst/>
                        <a:latin typeface="Arial"/>
                        <a:ea typeface="Calibri"/>
                        <a:cs typeface="Times New Roman"/>
                      </a:endParaRPr>
                    </a:p>
                  </a:txBody>
                  <a:tcPr marL="44798" marR="44798" marT="0" marB="0"/>
                </a:tc>
                <a:tc>
                  <a:txBody>
                    <a:bodyPr/>
                    <a:lstStyle/>
                    <a:p>
                      <a:pPr>
                        <a:spcAft>
                          <a:spcPts val="0"/>
                        </a:spcAft>
                      </a:pPr>
                      <a:r>
                        <a:rPr lang="en-GB" sz="700">
                          <a:effectLst/>
                        </a:rPr>
                        <a:t>1000 X increase in mobile data volume </a:t>
                      </a:r>
                    </a:p>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1000 times increase in the number of connected devices reaching a density of &gt;- 1m terminals/km2</a:t>
                      </a:r>
                    </a:p>
                    <a:p>
                      <a:pPr>
                        <a:spcAft>
                          <a:spcPts val="0"/>
                        </a:spcAft>
                      </a:pPr>
                      <a:r>
                        <a:rPr lang="en-GB" sz="700">
                          <a:effectLst/>
                        </a:rPr>
                        <a:t> </a:t>
                      </a:r>
                      <a:endParaRPr lang="en-GB" sz="700">
                        <a:effectLst/>
                        <a:latin typeface="Arial"/>
                        <a:ea typeface="Calibri"/>
                        <a:cs typeface="Times New Roman"/>
                      </a:endParaRPr>
                    </a:p>
                  </a:txBody>
                  <a:tcPr marL="44798" marR="44798" marT="0" marB="0"/>
                </a:tc>
              </a:tr>
              <a:tr h="319039">
                <a:tc>
                  <a:txBody>
                    <a:bodyPr/>
                    <a:lstStyle/>
                    <a:p>
                      <a:pPr>
                        <a:spcAft>
                          <a:spcPts val="0"/>
                        </a:spcAft>
                      </a:pPr>
                      <a:r>
                        <a:rPr lang="en-GB" sz="700">
                          <a:effectLst/>
                        </a:rPr>
                        <a:t>Ten to one hundred times more connected devices</a:t>
                      </a:r>
                    </a:p>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10 to 100 X increase in connected devices</a:t>
                      </a:r>
                    </a:p>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r>
              <a:tr h="531732">
                <a:tc>
                  <a:txBody>
                    <a:bodyPr/>
                    <a:lstStyle/>
                    <a:p>
                      <a:pPr>
                        <a:spcAft>
                          <a:spcPts val="0"/>
                        </a:spcAft>
                      </a:pPr>
                      <a:r>
                        <a:rPr lang="en-GB" sz="700" dirty="0">
                          <a:effectLst/>
                        </a:rPr>
                        <a:t>Ten times longer battery life for low-power massive machine communications where machines such as sensors or pagers will have a battery life of a decade</a:t>
                      </a:r>
                      <a:endParaRPr lang="en-GB" sz="700" dirty="0">
                        <a:effectLst/>
                        <a:latin typeface="Arial"/>
                        <a:ea typeface="Calibri"/>
                        <a:cs typeface="Times New Roman"/>
                      </a:endParaRPr>
                    </a:p>
                  </a:txBody>
                  <a:tcPr marL="44798" marR="44798" marT="0" marB="0"/>
                </a:tc>
                <a:tc>
                  <a:txBody>
                    <a:bodyPr/>
                    <a:lstStyle/>
                    <a:p>
                      <a:pPr>
                        <a:spcAft>
                          <a:spcPts val="0"/>
                        </a:spcAft>
                      </a:pPr>
                      <a:r>
                        <a:rPr lang="en-GB" sz="700" dirty="0">
                          <a:effectLst/>
                        </a:rPr>
                        <a:t>10X battery life extension for low power devices</a:t>
                      </a:r>
                    </a:p>
                    <a:p>
                      <a:pPr>
                        <a:spcAft>
                          <a:spcPts val="0"/>
                        </a:spcAft>
                      </a:pPr>
                      <a:r>
                        <a:rPr lang="en-GB" sz="700" dirty="0">
                          <a:effectLst/>
                        </a:rPr>
                        <a:t> </a:t>
                      </a:r>
                      <a:endParaRPr lang="en-GB" sz="700" dirty="0">
                        <a:effectLst/>
                        <a:latin typeface="Arial"/>
                        <a:ea typeface="Calibri"/>
                        <a:cs typeface="Times New Roman"/>
                      </a:endParaRPr>
                    </a:p>
                  </a:txBody>
                  <a:tcPr marL="44798" marR="44798" marT="0" marB="0"/>
                </a:tc>
                <a:tc>
                  <a:txBody>
                    <a:bodyPr/>
                    <a:lstStyle/>
                    <a:p>
                      <a:pPr>
                        <a:spcAft>
                          <a:spcPts val="0"/>
                        </a:spcAft>
                      </a:pPr>
                      <a:r>
                        <a:rPr lang="en-GB" sz="700" dirty="0">
                          <a:effectLst/>
                        </a:rPr>
                        <a:t>1/10x decrease in energy consumption compared to 2010</a:t>
                      </a:r>
                    </a:p>
                    <a:p>
                      <a:pPr>
                        <a:spcAft>
                          <a:spcPts val="0"/>
                        </a:spcAft>
                      </a:pPr>
                      <a:r>
                        <a:rPr lang="en-GB" sz="700" dirty="0">
                          <a:effectLst/>
                        </a:rPr>
                        <a:t> </a:t>
                      </a:r>
                      <a:endParaRPr lang="en-GB" sz="700" dirty="0">
                        <a:effectLst/>
                        <a:latin typeface="Arial"/>
                        <a:ea typeface="Calibri"/>
                        <a:cs typeface="Times New Roman"/>
                      </a:endParaRPr>
                    </a:p>
                  </a:txBody>
                  <a:tcPr marL="44798" marR="44798" marT="0" marB="0"/>
                </a:tc>
              </a:tr>
              <a:tr h="850771">
                <a:tc>
                  <a:txBody>
                    <a:bodyPr/>
                    <a:lstStyle/>
                    <a:p>
                      <a:pPr>
                        <a:spcAft>
                          <a:spcPts val="0"/>
                        </a:spcAft>
                      </a:pPr>
                      <a:r>
                        <a:rPr lang="en-GB" sz="700" dirty="0">
                          <a:effectLst/>
                        </a:rPr>
                        <a:t>Support of ultra-fast application response times for example for the tactile internet where the end-to-end latency will be less than 5 milliseconds with high reliability</a:t>
                      </a:r>
                    </a:p>
                    <a:p>
                      <a:pPr>
                        <a:spcAft>
                          <a:spcPts val="0"/>
                        </a:spcAft>
                      </a:pPr>
                      <a:r>
                        <a:rPr lang="en-GB" sz="700" dirty="0">
                          <a:effectLst/>
                        </a:rPr>
                        <a:t> </a:t>
                      </a:r>
                      <a:endParaRPr lang="en-GB" sz="700" dirty="0">
                        <a:effectLst/>
                        <a:latin typeface="Arial"/>
                        <a:ea typeface="Calibri"/>
                        <a:cs typeface="Times New Roman"/>
                      </a:endParaRPr>
                    </a:p>
                  </a:txBody>
                  <a:tcPr marL="44798" marR="44798" marT="0" marB="0"/>
                </a:tc>
                <a:tc>
                  <a:txBody>
                    <a:bodyPr/>
                    <a:lstStyle/>
                    <a:p>
                      <a:pPr>
                        <a:spcAft>
                          <a:spcPts val="0"/>
                        </a:spcAft>
                      </a:pPr>
                      <a:r>
                        <a:rPr lang="en-GB" sz="700" dirty="0">
                          <a:effectLst/>
                        </a:rPr>
                        <a:t>5X lower latency</a:t>
                      </a:r>
                    </a:p>
                    <a:p>
                      <a:pPr>
                        <a:spcAft>
                          <a:spcPts val="0"/>
                        </a:spcAft>
                      </a:pPr>
                      <a:r>
                        <a:rPr lang="en-GB" sz="700" dirty="0">
                          <a:effectLst/>
                        </a:rPr>
                        <a:t> </a:t>
                      </a:r>
                      <a:endParaRPr lang="en-GB" sz="700" dirty="0">
                        <a:effectLst/>
                        <a:latin typeface="Arial"/>
                        <a:ea typeface="Calibri"/>
                        <a:cs typeface="Times New Roman"/>
                      </a:endParaRPr>
                    </a:p>
                  </a:txBody>
                  <a:tcPr marL="44798" marR="44798" marT="0" marB="0"/>
                </a:tc>
                <a:tc>
                  <a:txBody>
                    <a:bodyPr/>
                    <a:lstStyle/>
                    <a:p>
                      <a:pPr>
                        <a:spcAft>
                          <a:spcPts val="0"/>
                        </a:spcAft>
                      </a:pPr>
                      <a:r>
                        <a:rPr lang="en-GB" sz="700">
                          <a:effectLst/>
                        </a:rPr>
                        <a:t>1/5 X decrease in end to end latency reaching 5 milliseconds for tactile internet and radio link latency reaching a target of &lt;- one millisecond for Vehicle to Vehicle Communications (V2V)</a:t>
                      </a:r>
                    </a:p>
                    <a:p>
                      <a:pPr>
                        <a:spcAft>
                          <a:spcPts val="0"/>
                        </a:spcAft>
                      </a:pPr>
                      <a:r>
                        <a:rPr lang="en-GB" sz="700">
                          <a:effectLst/>
                        </a:rPr>
                        <a:t> </a:t>
                      </a:r>
                      <a:endParaRPr lang="en-GB" sz="700">
                        <a:effectLst/>
                        <a:latin typeface="Arial"/>
                        <a:ea typeface="Calibri"/>
                        <a:cs typeface="Times New Roman"/>
                      </a:endParaRPr>
                    </a:p>
                  </a:txBody>
                  <a:tcPr marL="44798" marR="44798" marT="0" marB="0"/>
                </a:tc>
              </a:tr>
              <a:tr h="319039">
                <a:tc>
                  <a:txBody>
                    <a:bodyPr/>
                    <a:lstStyle/>
                    <a:p>
                      <a:pPr>
                        <a:spcAft>
                          <a:spcPts val="0"/>
                        </a:spcAft>
                      </a:pPr>
                      <a:r>
                        <a:rPr lang="en-GB" sz="700">
                          <a:effectLst/>
                        </a:rPr>
                        <a:t>A similar cost and energy dissipation per area as today’s cellular systems.</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r>
              <a:tr h="638078">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99.999% aggregate service reliability for safety critical services</a:t>
                      </a:r>
                    </a:p>
                    <a:p>
                      <a:pPr>
                        <a:spcAft>
                          <a:spcPts val="0"/>
                        </a:spcAft>
                      </a:pPr>
                      <a:r>
                        <a:rPr lang="en-GB" sz="700">
                          <a:effectLst/>
                        </a:rPr>
                        <a:t>Mobility support at speed &gt;-500 km/h for ground transportation</a:t>
                      </a:r>
                      <a:endParaRPr lang="en-GB" sz="700">
                        <a:effectLst/>
                        <a:latin typeface="Arial"/>
                        <a:ea typeface="Calibri"/>
                        <a:cs typeface="Times New Roman"/>
                      </a:endParaRPr>
                    </a:p>
                  </a:txBody>
                  <a:tcPr marL="44798" marR="44798" marT="0" marB="0"/>
                </a:tc>
              </a:tr>
              <a:tr h="212693">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Accuracy of outdoor location of &lt;- 1 metre</a:t>
                      </a:r>
                      <a:endParaRPr lang="en-GB" sz="700">
                        <a:effectLst/>
                        <a:latin typeface="Arial"/>
                        <a:ea typeface="Calibri"/>
                        <a:cs typeface="Times New Roman"/>
                      </a:endParaRPr>
                    </a:p>
                  </a:txBody>
                  <a:tcPr marL="44798" marR="44798" marT="0" marB="0"/>
                </a:tc>
              </a:tr>
              <a:tr h="531732">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a:effectLst/>
                        </a:rPr>
                        <a:t> </a:t>
                      </a:r>
                      <a:endParaRPr lang="en-GB" sz="700">
                        <a:effectLst/>
                        <a:latin typeface="Arial"/>
                        <a:ea typeface="Calibri"/>
                        <a:cs typeface="Times New Roman"/>
                      </a:endParaRPr>
                    </a:p>
                  </a:txBody>
                  <a:tcPr marL="44798" marR="44798" marT="0" marB="0"/>
                </a:tc>
                <a:tc>
                  <a:txBody>
                    <a:bodyPr/>
                    <a:lstStyle/>
                    <a:p>
                      <a:pPr>
                        <a:spcAft>
                          <a:spcPts val="0"/>
                        </a:spcAft>
                      </a:pPr>
                      <a:r>
                        <a:rPr lang="en-GB" sz="700" dirty="0">
                          <a:effectLst/>
                        </a:rPr>
                        <a:t>Support for shared infrastructure, multi-tenancy and multi radio access technologies with seamless handover</a:t>
                      </a:r>
                      <a:endParaRPr lang="en-GB" sz="700" dirty="0">
                        <a:effectLst/>
                        <a:latin typeface="Arial"/>
                        <a:ea typeface="Calibri"/>
                        <a:cs typeface="Times New Roman"/>
                      </a:endParaRPr>
                    </a:p>
                  </a:txBody>
                  <a:tcPr marL="44798" marR="44798" marT="0" marB="0"/>
                </a:tc>
              </a:tr>
            </a:tbl>
          </a:graphicData>
        </a:graphic>
      </p:graphicFrame>
      <p:sp>
        <p:nvSpPr>
          <p:cNvPr id="19" name="Rectangle 13"/>
          <p:cNvSpPr>
            <a:spLocks noChangeArrowheads="1"/>
          </p:cNvSpPr>
          <p:nvPr/>
        </p:nvSpPr>
        <p:spPr bwMode="auto">
          <a:xfrm>
            <a:off x="2473325" y="12049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79715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smtClean="0"/>
              <a:t>IOT and MTC</a:t>
            </a:r>
            <a:endParaRPr lang="en-GB" sz="2800" dirty="0"/>
          </a:p>
        </p:txBody>
      </p:sp>
      <p:sp>
        <p:nvSpPr>
          <p:cNvPr id="29699" name="Content Placeholder 2"/>
          <p:cNvSpPr>
            <a:spLocks noGrp="1"/>
          </p:cNvSpPr>
          <p:nvPr>
            <p:ph idx="1"/>
          </p:nvPr>
        </p:nvSpPr>
        <p:spPr>
          <a:xfrm>
            <a:off x="468313" y="1218496"/>
            <a:ext cx="8229600" cy="5106988"/>
          </a:xfrm>
        </p:spPr>
        <p:txBody>
          <a:bodyPr/>
          <a:lstStyle/>
          <a:p>
            <a:r>
              <a:rPr lang="en-GB" sz="2000" dirty="0" smtClean="0"/>
              <a:t>Assumption that IOT will save the day but problem of multiple standards</a:t>
            </a:r>
            <a:endParaRPr lang="en-GB" sz="20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64368164"/>
              </p:ext>
            </p:extLst>
          </p:nvPr>
        </p:nvGraphicFramePr>
        <p:xfrm>
          <a:off x="1625324" y="2179638"/>
          <a:ext cx="6318884" cy="2514600"/>
        </p:xfrm>
        <a:graphic>
          <a:graphicData uri="http://schemas.openxmlformats.org/drawingml/2006/table">
            <a:tbl>
              <a:tblPr firstRow="1" firstCol="1" bandRow="1">
                <a:tableStyleId>{5C22544A-7EE6-4342-B048-85BDC9FD1C3A}</a:tableStyleId>
              </a:tblPr>
              <a:tblGrid>
                <a:gridCol w="1498626"/>
                <a:gridCol w="882863"/>
                <a:gridCol w="1039761"/>
                <a:gridCol w="1448817"/>
                <a:gridCol w="1448817"/>
              </a:tblGrid>
              <a:tr h="151460">
                <a:tc rowSpan="2">
                  <a:txBody>
                    <a:bodyPr/>
                    <a:lstStyle/>
                    <a:p>
                      <a:pPr>
                        <a:spcAft>
                          <a:spcPts val="0"/>
                        </a:spcAft>
                        <a:tabLst>
                          <a:tab pos="365760" algn="l"/>
                          <a:tab pos="822960" algn="l"/>
                          <a:tab pos="3840480" algn="l"/>
                        </a:tabLst>
                      </a:pPr>
                      <a:r>
                        <a:rPr lang="en-US" sz="1100" dirty="0">
                          <a:effectLst/>
                        </a:rPr>
                        <a:t> </a:t>
                      </a:r>
                      <a:endParaRPr lang="en-GB" sz="1000" dirty="0">
                        <a:effectLst/>
                        <a:latin typeface="Times New Roman"/>
                        <a:ea typeface="Times New Roman"/>
                      </a:endParaRPr>
                    </a:p>
                  </a:txBody>
                  <a:tcPr marL="68580" marR="68580" marT="0" marB="0"/>
                </a:tc>
                <a:tc rowSpan="2">
                  <a:txBody>
                    <a:bodyPr/>
                    <a:lstStyle/>
                    <a:p>
                      <a:pPr algn="ctr">
                        <a:spcAft>
                          <a:spcPts val="0"/>
                        </a:spcAft>
                        <a:tabLst>
                          <a:tab pos="365760" algn="l"/>
                          <a:tab pos="822960" algn="l"/>
                          <a:tab pos="3840480" algn="l"/>
                        </a:tabLst>
                      </a:pPr>
                      <a:r>
                        <a:rPr lang="en-US" sz="1100" dirty="0" smtClean="0">
                          <a:effectLst/>
                        </a:rPr>
                        <a:t>NB-</a:t>
                      </a:r>
                      <a:r>
                        <a:rPr lang="en-US" sz="1100" dirty="0" err="1" smtClean="0">
                          <a:effectLst/>
                        </a:rPr>
                        <a:t>CIoT</a:t>
                      </a:r>
                      <a:endParaRPr lang="en-GB" sz="1000" dirty="0">
                        <a:effectLst/>
                        <a:latin typeface="Times New Roman"/>
                        <a:ea typeface="Times New Roman"/>
                      </a:endParaRPr>
                    </a:p>
                  </a:txBody>
                  <a:tcPr marL="68580" marR="68580" marT="0" marB="0"/>
                </a:tc>
                <a:tc rowSpan="2">
                  <a:txBody>
                    <a:bodyPr/>
                    <a:lstStyle/>
                    <a:p>
                      <a:pPr algn="ctr">
                        <a:spcAft>
                          <a:spcPts val="0"/>
                        </a:spcAft>
                        <a:tabLst>
                          <a:tab pos="365760" algn="l"/>
                          <a:tab pos="822960" algn="l"/>
                          <a:tab pos="3840480" algn="l"/>
                        </a:tabLst>
                      </a:pPr>
                      <a:r>
                        <a:rPr lang="en-US" sz="1100" dirty="0" smtClean="0">
                          <a:effectLst/>
                        </a:rPr>
                        <a:t>NB-LTE</a:t>
                      </a:r>
                      <a:endParaRPr lang="en-GB" sz="1000" dirty="0">
                        <a:effectLst/>
                        <a:latin typeface="Times New Roman"/>
                        <a:ea typeface="Times New Roman"/>
                      </a:endParaRPr>
                    </a:p>
                  </a:txBody>
                  <a:tcPr marL="68580" marR="68580" marT="0" marB="0"/>
                </a:tc>
                <a:tc gridSpan="2">
                  <a:txBody>
                    <a:bodyPr/>
                    <a:lstStyle/>
                    <a:p>
                      <a:pPr algn="ctr">
                        <a:spcAft>
                          <a:spcPts val="0"/>
                        </a:spcAft>
                        <a:tabLst>
                          <a:tab pos="365760" algn="l"/>
                          <a:tab pos="822960" algn="l"/>
                          <a:tab pos="3840480" algn="l"/>
                        </a:tabLst>
                      </a:pPr>
                      <a:r>
                        <a:rPr lang="en-US" sz="1100">
                          <a:effectLst/>
                        </a:rPr>
                        <a:t>NB-IoT (Rel-13 Work Item)</a:t>
                      </a:r>
                      <a:endParaRPr lang="en-GB" sz="1000">
                        <a:effectLst/>
                        <a:latin typeface="Times New Roman"/>
                        <a:ea typeface="Times New Roman"/>
                      </a:endParaRPr>
                    </a:p>
                  </a:txBody>
                  <a:tcPr marL="68580" marR="68580" marT="0" marB="0"/>
                </a:tc>
                <a:tc hMerge="1">
                  <a:txBody>
                    <a:bodyPr/>
                    <a:lstStyle/>
                    <a:p>
                      <a:endParaRPr lang="en-GB"/>
                    </a:p>
                  </a:txBody>
                  <a:tcPr/>
                </a:tc>
              </a:tr>
              <a:tr h="16192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tabLst>
                          <a:tab pos="365760" algn="l"/>
                          <a:tab pos="822960" algn="l"/>
                          <a:tab pos="3840480" algn="l"/>
                        </a:tabLst>
                      </a:pPr>
                      <a:r>
                        <a:rPr lang="en-US" sz="1100">
                          <a:effectLst/>
                        </a:rPr>
                        <a:t>Single Tone</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Multi-tone</a:t>
                      </a:r>
                      <a:endParaRPr lang="en-GB" sz="100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US" sz="1100" dirty="0">
                          <a:effectLst/>
                        </a:rPr>
                        <a:t>Bandwidth</a:t>
                      </a:r>
                      <a:endParaRPr lang="en-GB" sz="1000" dirty="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dirty="0">
                          <a:effectLst/>
                        </a:rPr>
                        <a:t>200kHz</a:t>
                      </a:r>
                      <a:endParaRPr lang="en-GB" sz="1000" dirty="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200kHz</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200kHz</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200kHz</a:t>
                      </a:r>
                      <a:endParaRPr lang="en-GB" sz="1000">
                        <a:effectLst/>
                        <a:latin typeface="Times New Roman"/>
                        <a:ea typeface="Times New Roman"/>
                      </a:endParaRPr>
                    </a:p>
                  </a:txBody>
                  <a:tcPr marL="68580" marR="68580" marT="0" marB="0"/>
                </a:tc>
              </a:tr>
              <a:tr h="197485">
                <a:tc>
                  <a:txBody>
                    <a:bodyPr/>
                    <a:lstStyle/>
                    <a:p>
                      <a:pPr>
                        <a:spcAft>
                          <a:spcPts val="0"/>
                        </a:spcAft>
                        <a:tabLst>
                          <a:tab pos="365760" algn="l"/>
                          <a:tab pos="822960" algn="l"/>
                          <a:tab pos="3840480" algn="l"/>
                        </a:tabLst>
                      </a:pPr>
                      <a:r>
                        <a:rPr lang="en-US" sz="1100">
                          <a:effectLst/>
                        </a:rPr>
                        <a:t>DL Multiplexing Scheme</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OFDMA</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OFDMA</a:t>
                      </a:r>
                      <a:endParaRPr lang="en-GB" sz="1000">
                        <a:effectLst/>
                        <a:latin typeface="Times New Roman"/>
                        <a:ea typeface="Times New Roman"/>
                      </a:endParaRPr>
                    </a:p>
                  </a:txBody>
                  <a:tcPr marL="68580" marR="68580" marT="0" marB="0"/>
                </a:tc>
                <a:tc gridSpan="2">
                  <a:txBody>
                    <a:bodyPr/>
                    <a:lstStyle/>
                    <a:p>
                      <a:pPr algn="ctr">
                        <a:spcAft>
                          <a:spcPts val="0"/>
                        </a:spcAft>
                        <a:tabLst>
                          <a:tab pos="365760" algn="l"/>
                          <a:tab pos="822960" algn="l"/>
                          <a:tab pos="3840480" algn="l"/>
                        </a:tabLst>
                      </a:pPr>
                      <a:r>
                        <a:rPr lang="en-US" sz="1100">
                          <a:effectLst/>
                        </a:rPr>
                        <a:t>OFDMA</a:t>
                      </a:r>
                      <a:endParaRPr lang="en-GB" sz="1000">
                        <a:effectLst/>
                        <a:latin typeface="Times New Roman"/>
                        <a:ea typeface="Times New Roman"/>
                      </a:endParaRPr>
                    </a:p>
                  </a:txBody>
                  <a:tcPr marL="68580" marR="68580" marT="0" marB="0"/>
                </a:tc>
                <a:tc hMerge="1">
                  <a:txBody>
                    <a:bodyPr/>
                    <a:lstStyle/>
                    <a:p>
                      <a:endParaRPr lang="en-GB"/>
                    </a:p>
                  </a:txBody>
                  <a:tcPr/>
                </a:tc>
              </a:tr>
              <a:tr h="148590">
                <a:tc>
                  <a:txBody>
                    <a:bodyPr/>
                    <a:lstStyle/>
                    <a:p>
                      <a:pPr>
                        <a:spcAft>
                          <a:spcPts val="0"/>
                        </a:spcAft>
                        <a:tabLst>
                          <a:tab pos="365760" algn="l"/>
                          <a:tab pos="822960" algn="l"/>
                          <a:tab pos="3840480" algn="l"/>
                        </a:tabLst>
                      </a:pPr>
                      <a:r>
                        <a:rPr lang="en-US" sz="1100">
                          <a:effectLst/>
                        </a:rPr>
                        <a:t>DL Subcarrier Spacing</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dirty="0">
                          <a:effectLst/>
                        </a:rPr>
                        <a:t>3.75kHz</a:t>
                      </a:r>
                      <a:endParaRPr lang="en-GB" sz="1000" dirty="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15kHz</a:t>
                      </a:r>
                      <a:endParaRPr lang="en-GB" sz="1000">
                        <a:effectLst/>
                        <a:latin typeface="Times New Roman"/>
                        <a:ea typeface="Times New Roman"/>
                      </a:endParaRPr>
                    </a:p>
                  </a:txBody>
                  <a:tcPr marL="68580" marR="68580" marT="0" marB="0"/>
                </a:tc>
                <a:tc gridSpan="2">
                  <a:txBody>
                    <a:bodyPr/>
                    <a:lstStyle/>
                    <a:p>
                      <a:pPr algn="ctr">
                        <a:spcAft>
                          <a:spcPts val="0"/>
                        </a:spcAft>
                        <a:tabLst>
                          <a:tab pos="365760" algn="l"/>
                          <a:tab pos="822960" algn="l"/>
                          <a:tab pos="3840480" algn="l"/>
                        </a:tabLst>
                      </a:pPr>
                      <a:r>
                        <a:rPr lang="en-US" sz="1100">
                          <a:effectLst/>
                        </a:rPr>
                        <a:t>15kHz</a:t>
                      </a:r>
                      <a:endParaRPr lang="en-GB" sz="1000">
                        <a:effectLst/>
                        <a:latin typeface="Times New Roman"/>
                        <a:ea typeface="Times New Roman"/>
                      </a:endParaRPr>
                    </a:p>
                  </a:txBody>
                  <a:tcPr marL="68580" marR="68580" marT="0" marB="0"/>
                </a:tc>
                <a:tc hMerge="1">
                  <a:txBody>
                    <a:bodyPr/>
                    <a:lstStyle/>
                    <a:p>
                      <a:endParaRPr lang="en-GB"/>
                    </a:p>
                  </a:txBody>
                  <a:tcPr/>
                </a:tc>
              </a:tr>
              <a:tr h="182880">
                <a:tc>
                  <a:txBody>
                    <a:bodyPr/>
                    <a:lstStyle/>
                    <a:p>
                      <a:pPr>
                        <a:spcAft>
                          <a:spcPts val="0"/>
                        </a:spcAft>
                        <a:tabLst>
                          <a:tab pos="365760" algn="l"/>
                          <a:tab pos="822960" algn="l"/>
                          <a:tab pos="3840480" algn="l"/>
                        </a:tabLst>
                      </a:pPr>
                      <a:r>
                        <a:rPr lang="en-US" sz="1100">
                          <a:effectLst/>
                        </a:rPr>
                        <a:t>DL Modulation</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BPSK, QPSK</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BPSK, QPSK</a:t>
                      </a:r>
                      <a:endParaRPr lang="en-GB" sz="1000">
                        <a:effectLst/>
                        <a:latin typeface="Times New Roman"/>
                        <a:ea typeface="Times New Roman"/>
                      </a:endParaRPr>
                    </a:p>
                  </a:txBody>
                  <a:tcPr marL="68580" marR="68580" marT="0" marB="0"/>
                </a:tc>
                <a:tc gridSpan="2">
                  <a:txBody>
                    <a:bodyPr/>
                    <a:lstStyle/>
                    <a:p>
                      <a:pPr algn="ctr">
                        <a:spcAft>
                          <a:spcPts val="0"/>
                        </a:spcAft>
                        <a:tabLst>
                          <a:tab pos="365760" algn="l"/>
                          <a:tab pos="822960" algn="l"/>
                          <a:tab pos="3840480" algn="l"/>
                        </a:tabLst>
                      </a:pPr>
                      <a:r>
                        <a:rPr lang="en-US" sz="1100" dirty="0">
                          <a:effectLst/>
                        </a:rPr>
                        <a:t>BPSK, QPSK</a:t>
                      </a:r>
                      <a:endParaRPr lang="en-GB" sz="1000" dirty="0">
                        <a:effectLst/>
                        <a:latin typeface="Times New Roman"/>
                        <a:ea typeface="Times New Roman"/>
                      </a:endParaRPr>
                    </a:p>
                  </a:txBody>
                  <a:tcPr marL="68580" marR="68580" marT="0" marB="0"/>
                </a:tc>
                <a:tc hMerge="1">
                  <a:txBody>
                    <a:bodyPr/>
                    <a:lstStyle/>
                    <a:p>
                      <a:endParaRPr lang="en-GB"/>
                    </a:p>
                  </a:txBody>
                  <a:tcPr/>
                </a:tc>
              </a:tr>
              <a:tr h="321310">
                <a:tc>
                  <a:txBody>
                    <a:bodyPr/>
                    <a:lstStyle/>
                    <a:p>
                      <a:pPr>
                        <a:spcAft>
                          <a:spcPts val="0"/>
                        </a:spcAft>
                        <a:tabLst>
                          <a:tab pos="365760" algn="l"/>
                          <a:tab pos="822960" algn="l"/>
                          <a:tab pos="3840480" algn="l"/>
                        </a:tabLst>
                      </a:pPr>
                      <a:r>
                        <a:rPr lang="en-US" sz="1100">
                          <a:effectLst/>
                        </a:rPr>
                        <a:t>UL Multiplexing Scheme </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FDMA</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SC-FDMA</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FDMA and/or single tone SC-FDMA</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Multi-tone SC-FDMA</a:t>
                      </a:r>
                      <a:endParaRPr lang="en-GB" sz="1000">
                        <a:effectLst/>
                        <a:latin typeface="Times New Roman"/>
                        <a:ea typeface="Times New Roman"/>
                      </a:endParaRPr>
                    </a:p>
                  </a:txBody>
                  <a:tcPr marL="68580" marR="68580" marT="0" marB="0"/>
                </a:tc>
              </a:tr>
              <a:tr h="192405">
                <a:tc>
                  <a:txBody>
                    <a:bodyPr/>
                    <a:lstStyle/>
                    <a:p>
                      <a:pPr>
                        <a:spcAft>
                          <a:spcPts val="0"/>
                        </a:spcAft>
                        <a:tabLst>
                          <a:tab pos="365760" algn="l"/>
                          <a:tab pos="822960" algn="l"/>
                          <a:tab pos="3840480" algn="l"/>
                        </a:tabLst>
                      </a:pPr>
                      <a:r>
                        <a:rPr lang="en-US" sz="1100" dirty="0">
                          <a:effectLst/>
                        </a:rPr>
                        <a:t>UL Modulation</a:t>
                      </a:r>
                      <a:endParaRPr lang="en-GB" sz="1000" dirty="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GMSK</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TPSK</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e.g. pi/2 BPSK </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e.g BPSK, QPSK, TPSK</a:t>
                      </a:r>
                      <a:endParaRPr lang="en-GB" sz="1000">
                        <a:effectLst/>
                        <a:latin typeface="Times New Roman"/>
                        <a:ea typeface="Times New Roman"/>
                      </a:endParaRPr>
                    </a:p>
                  </a:txBody>
                  <a:tcPr marL="68580" marR="68580" marT="0" marB="0"/>
                </a:tc>
              </a:tr>
              <a:tr h="192405">
                <a:tc>
                  <a:txBody>
                    <a:bodyPr/>
                    <a:lstStyle/>
                    <a:p>
                      <a:pPr>
                        <a:spcAft>
                          <a:spcPts val="0"/>
                        </a:spcAft>
                        <a:tabLst>
                          <a:tab pos="365760" algn="l"/>
                          <a:tab pos="822960" algn="l"/>
                          <a:tab pos="3840480" algn="l"/>
                        </a:tabLst>
                      </a:pPr>
                      <a:r>
                        <a:rPr lang="en-US" sz="1100">
                          <a:effectLst/>
                        </a:rPr>
                        <a:t>UL Subcarrier Spacing</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5kHz</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a:effectLst/>
                        </a:rPr>
                        <a:t>2.5kHz</a:t>
                      </a:r>
                      <a:endParaRPr lang="en-GB" sz="100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dirty="0">
                          <a:effectLst/>
                        </a:rPr>
                        <a:t>3.75/15kHz </a:t>
                      </a:r>
                      <a:endParaRPr lang="en-GB" sz="1000" dirty="0">
                        <a:effectLst/>
                        <a:latin typeface="Times New Roman"/>
                        <a:ea typeface="Times New Roman"/>
                      </a:endParaRPr>
                    </a:p>
                  </a:txBody>
                  <a:tcPr marL="68580" marR="68580" marT="0" marB="0"/>
                </a:tc>
                <a:tc>
                  <a:txBody>
                    <a:bodyPr/>
                    <a:lstStyle/>
                    <a:p>
                      <a:pPr algn="ctr">
                        <a:spcAft>
                          <a:spcPts val="0"/>
                        </a:spcAft>
                        <a:tabLst>
                          <a:tab pos="365760" algn="l"/>
                          <a:tab pos="822960" algn="l"/>
                          <a:tab pos="3840480" algn="l"/>
                        </a:tabLst>
                      </a:pPr>
                      <a:r>
                        <a:rPr lang="en-US" sz="1100" dirty="0">
                          <a:effectLst/>
                        </a:rPr>
                        <a:t>15kHz</a:t>
                      </a:r>
                      <a:endParaRPr lang="en-GB" sz="10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484851" y="5508951"/>
            <a:ext cx="5897461" cy="954107"/>
          </a:xfrm>
          <a:prstGeom prst="rect">
            <a:avLst/>
          </a:prstGeom>
          <a:noFill/>
        </p:spPr>
        <p:txBody>
          <a:bodyPr wrap="square" rtlCol="0">
            <a:spAutoFit/>
          </a:bodyPr>
          <a:lstStyle/>
          <a:p>
            <a:r>
              <a:rPr lang="en-GB" sz="1400" dirty="0" smtClean="0">
                <a:solidFill>
                  <a:schemeClr val="tx1"/>
                </a:solidFill>
              </a:rPr>
              <a:t>Competition from </a:t>
            </a:r>
            <a:r>
              <a:rPr lang="en-GB" sz="1400" dirty="0" err="1" smtClean="0">
                <a:solidFill>
                  <a:schemeClr val="tx1"/>
                </a:solidFill>
              </a:rPr>
              <a:t>Sigfox</a:t>
            </a:r>
            <a:r>
              <a:rPr lang="en-GB" sz="1400" dirty="0" smtClean="0">
                <a:solidFill>
                  <a:schemeClr val="tx1"/>
                </a:solidFill>
              </a:rPr>
              <a:t> and </a:t>
            </a:r>
            <a:r>
              <a:rPr lang="en-GB" sz="1400" dirty="0" err="1" smtClean="0">
                <a:solidFill>
                  <a:schemeClr val="tx1"/>
                </a:solidFill>
              </a:rPr>
              <a:t>LoRA</a:t>
            </a:r>
            <a:r>
              <a:rPr lang="en-GB" sz="1400" dirty="0" smtClean="0">
                <a:solidFill>
                  <a:schemeClr val="tx1"/>
                </a:solidFill>
              </a:rPr>
              <a:t> Alliance</a:t>
            </a:r>
          </a:p>
          <a:p>
            <a:r>
              <a:rPr lang="en-GB" sz="1400" dirty="0">
                <a:solidFill>
                  <a:schemeClr val="tx1"/>
                </a:solidFill>
                <a:hlinkClick r:id="rId2"/>
              </a:rPr>
              <a:t>http://www.sigfox.com</a:t>
            </a:r>
            <a:r>
              <a:rPr lang="en-GB" sz="1400" dirty="0" smtClean="0">
                <a:solidFill>
                  <a:schemeClr val="tx1"/>
                </a:solidFill>
                <a:hlinkClick r:id="rId2"/>
              </a:rPr>
              <a:t>/</a:t>
            </a:r>
            <a:endParaRPr lang="en-GB" sz="1400" dirty="0" smtClean="0">
              <a:solidFill>
                <a:schemeClr val="tx1"/>
              </a:solidFill>
            </a:endParaRPr>
          </a:p>
          <a:p>
            <a:r>
              <a:rPr lang="en-GB" sz="1400" dirty="0">
                <a:solidFill>
                  <a:schemeClr val="tx1"/>
                </a:solidFill>
              </a:rPr>
              <a:t>https://www.lora-alliance.org/</a:t>
            </a:r>
          </a:p>
          <a:p>
            <a:endParaRPr lang="en-GB" sz="1400" dirty="0">
              <a:solidFill>
                <a:schemeClr val="tx1"/>
              </a:solidFill>
            </a:endParaRPr>
          </a:p>
        </p:txBody>
      </p:sp>
    </p:spTree>
    <p:extLst>
      <p:ext uri="{BB962C8B-B14F-4D97-AF65-F5344CB8AC3E}">
        <p14:creationId xmlns:p14="http://schemas.microsoft.com/office/powerpoint/2010/main" val="26571915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Standards and spectrum</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altLang="en-US" sz="2000" dirty="0" err="1"/>
              <a:t>Rel</a:t>
            </a:r>
            <a:r>
              <a:rPr lang="en-GB" altLang="en-US" sz="2000" dirty="0"/>
              <a:t> 8 dual carrier HSPA </a:t>
            </a:r>
            <a:r>
              <a:rPr lang="en-GB" altLang="en-US" sz="2000" dirty="0" err="1"/>
              <a:t>Rel</a:t>
            </a:r>
            <a:r>
              <a:rPr lang="en-GB" altLang="en-US" sz="2000" dirty="0"/>
              <a:t> 9 dual band dual carrier HSPA</a:t>
            </a:r>
          </a:p>
          <a:p>
            <a:r>
              <a:rPr lang="en-GB" altLang="en-US" sz="2000" dirty="0" err="1"/>
              <a:t>Rel</a:t>
            </a:r>
            <a:r>
              <a:rPr lang="en-GB" altLang="en-US" sz="2000" dirty="0"/>
              <a:t> 10 four carrier HSPA</a:t>
            </a:r>
          </a:p>
          <a:p>
            <a:r>
              <a:rPr lang="en-GB" altLang="en-US" sz="2000" dirty="0" err="1"/>
              <a:t>Rel</a:t>
            </a:r>
            <a:r>
              <a:rPr lang="en-GB" altLang="en-US" sz="2000" dirty="0"/>
              <a:t> 11 eight carrier HSPA</a:t>
            </a:r>
          </a:p>
          <a:p>
            <a:r>
              <a:rPr lang="en-GB" altLang="en-US" sz="2000" dirty="0" err="1"/>
              <a:t>Rel</a:t>
            </a:r>
            <a:r>
              <a:rPr lang="en-GB" altLang="en-US" sz="2000" dirty="0"/>
              <a:t> 12 Freeze date September 2014</a:t>
            </a:r>
          </a:p>
          <a:p>
            <a:r>
              <a:rPr lang="en-GB" altLang="en-US" sz="2000" dirty="0" err="1"/>
              <a:t>Rel</a:t>
            </a:r>
            <a:r>
              <a:rPr lang="en-GB" altLang="en-US" sz="2000" dirty="0"/>
              <a:t> 14 and 15 coinciding with WRC 2015 </a:t>
            </a:r>
          </a:p>
          <a:p>
            <a:r>
              <a:rPr lang="en-GB" altLang="en-US" sz="2000" dirty="0" smtClean="0"/>
              <a:t>Included </a:t>
            </a:r>
            <a:r>
              <a:rPr lang="en-GB" altLang="en-US" sz="2000" dirty="0"/>
              <a:t>L band 1437 to 1525 MHz and 3.4 to 3.6 GHZ and 3.8 - 4.2 </a:t>
            </a:r>
            <a:r>
              <a:rPr lang="en-GB" altLang="en-US" sz="2000" dirty="0" smtClean="0"/>
              <a:t>GHZ</a:t>
            </a:r>
          </a:p>
          <a:p>
            <a:r>
              <a:rPr lang="en-GB" altLang="en-US" sz="2000" dirty="0" smtClean="0"/>
              <a:t>Present discussions include debate about stand alone or non stand alone (use of LTE control plane)</a:t>
            </a:r>
            <a:endParaRPr lang="en-GB" altLang="en-US" sz="2000" dirty="0"/>
          </a:p>
          <a:p>
            <a:pPr>
              <a:buFont typeface="Arial" charset="0"/>
              <a:buNone/>
            </a:pPr>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3147609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smtClean="0"/>
              <a:t>IOT power and link budgets</a:t>
            </a:r>
            <a:endParaRPr lang="en-GB" sz="2800" dirty="0"/>
          </a:p>
        </p:txBody>
      </p:sp>
      <p:sp>
        <p:nvSpPr>
          <p:cNvPr id="29699" name="Content Placeholder 2"/>
          <p:cNvSpPr>
            <a:spLocks noGrp="1"/>
          </p:cNvSpPr>
          <p:nvPr>
            <p:ph idx="1"/>
          </p:nvPr>
        </p:nvSpPr>
        <p:spPr>
          <a:xfrm>
            <a:off x="468313" y="1218496"/>
            <a:ext cx="8229600" cy="5106988"/>
          </a:xfrm>
        </p:spPr>
        <p:txBody>
          <a:bodyPr/>
          <a:lstStyle/>
          <a:p>
            <a:r>
              <a:rPr lang="en-GB" sz="2000" dirty="0"/>
              <a:t>Release 12 Cat 0 eDRX dormancy up to 12.1 days but typically 2 minutes rather than standard 2.56 second DRX</a:t>
            </a:r>
          </a:p>
          <a:p>
            <a:r>
              <a:rPr lang="en-GB" sz="2000" dirty="0" smtClean="0"/>
              <a:t>Link budget improvements in LTE M2M delivered by reducing channel bandwidth (lower noise floor) - claimed to yield a 155 dB path loss compared to 147 dB for LTE VoLTE and 137 dB for LTE high speed data but some IOT will also be high data rate/low latency </a:t>
            </a:r>
          </a:p>
          <a:p>
            <a:r>
              <a:rPr lang="en-GB" sz="2000" dirty="0"/>
              <a:t>Source Nokia </a:t>
            </a:r>
            <a:r>
              <a:rPr lang="en-GB" sz="2000" u="sng" dirty="0">
                <a:hlinkClick r:id="rId2"/>
              </a:rPr>
              <a:t>http://resources.alcatel-lucent.com/asset/200175</a:t>
            </a:r>
            <a:endParaRPr lang="en-GB" sz="2000" dirty="0"/>
          </a:p>
          <a:p>
            <a:endParaRPr lang="en-GB" sz="2000" dirty="0" smtClean="0"/>
          </a:p>
          <a:p>
            <a:endParaRPr lang="en-GB" sz="2000" dirty="0" smtClean="0"/>
          </a:p>
          <a:p>
            <a:endParaRPr lang="en-GB" sz="20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119" y="3696413"/>
            <a:ext cx="4449763"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15151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smtClean="0"/>
              <a:t>EC-GSM Release13</a:t>
            </a:r>
            <a:endParaRPr lang="en-GB" sz="2800" dirty="0"/>
          </a:p>
        </p:txBody>
      </p:sp>
      <p:sp>
        <p:nvSpPr>
          <p:cNvPr id="29699" name="Content Placeholder 2"/>
          <p:cNvSpPr>
            <a:spLocks noGrp="1"/>
          </p:cNvSpPr>
          <p:nvPr>
            <p:ph idx="1"/>
          </p:nvPr>
        </p:nvSpPr>
        <p:spPr>
          <a:xfrm>
            <a:off x="468313" y="1218496"/>
            <a:ext cx="8229600" cy="5106988"/>
          </a:xfrm>
        </p:spPr>
        <p:txBody>
          <a:bodyPr/>
          <a:lstStyle/>
          <a:p>
            <a:r>
              <a:rPr lang="en-GB" sz="2000" dirty="0" smtClean="0"/>
              <a:t>Enhanced coverage variant of GSM</a:t>
            </a:r>
          </a:p>
          <a:p>
            <a:r>
              <a:rPr lang="en-GB" sz="2000" dirty="0" smtClean="0"/>
              <a:t>Uses additional channel coding (signal repetition) and signal combining to achieve a claimed 20 dB improvement over 900 MHz GPRS- advantage of much lower fully amortized device costs with relatively low patent costs- capacity/coverage trade off</a:t>
            </a:r>
          </a:p>
          <a:p>
            <a:r>
              <a:rPr lang="en-GB" sz="2000" dirty="0" smtClean="0"/>
              <a:t>Not efficient for higher data rate exchanges or for applications where devices are mobile or nomadic</a:t>
            </a:r>
          </a:p>
          <a:p>
            <a:r>
              <a:rPr lang="en-GB" sz="2000" dirty="0" smtClean="0"/>
              <a:t>Higher data rates need wider channels &gt;5 MHz rather than 200 KHz GSM) to realise multiplexing efficiency</a:t>
            </a:r>
          </a:p>
          <a:p>
            <a:r>
              <a:rPr lang="en-GB" sz="2000" dirty="0" smtClean="0"/>
              <a:t>Increasing coding overhead reduces net throughput</a:t>
            </a:r>
          </a:p>
          <a:p>
            <a:r>
              <a:rPr lang="en-GB" sz="2000" dirty="0" smtClean="0"/>
              <a:t>eDRX incompatible with power control and handover algorithms for mobile applications</a:t>
            </a:r>
          </a:p>
          <a:p>
            <a:r>
              <a:rPr lang="en-GB" sz="2000" dirty="0" smtClean="0"/>
              <a:t>Operators being encouraged by vendors to decommission GSM – but beware safety critical IOT on GPRS </a:t>
            </a:r>
          </a:p>
          <a:p>
            <a:endParaRPr lang="en-GB" sz="2000" dirty="0" smtClean="0"/>
          </a:p>
          <a:p>
            <a:endParaRPr lang="en-GB" sz="20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9251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Verizon 5G Technology Forum</a:t>
            </a:r>
            <a:endParaRPr lang="en-GB" sz="28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i="1" dirty="0" smtClean="0">
                <a:hlinkClick r:id="rId2"/>
              </a:rPr>
              <a:t>www.5gtf.org</a:t>
            </a:r>
            <a:endParaRPr lang="en-GB" i="1" dirty="0" smtClean="0"/>
          </a:p>
          <a:p>
            <a:r>
              <a:rPr lang="en-GB" i="1" dirty="0" smtClean="0"/>
              <a:t>Formed late 2015 with Cisco, Ericsson, Intel, LG, Nokia, Samsung and Qualcomm</a:t>
            </a:r>
          </a:p>
          <a:p>
            <a:r>
              <a:rPr lang="en-GB" i="1" dirty="0" smtClean="0"/>
              <a:t>Standards work for 28 and 39 GHz </a:t>
            </a:r>
            <a:r>
              <a:rPr lang="en-GB" b="1" i="1" dirty="0" smtClean="0"/>
              <a:t>fixed access </a:t>
            </a:r>
            <a:r>
              <a:rPr lang="en-GB" i="1" dirty="0" smtClean="0"/>
              <a:t>trials and deployments </a:t>
            </a:r>
          </a:p>
          <a:p>
            <a:r>
              <a:rPr lang="en-GB" i="1" dirty="0" smtClean="0"/>
              <a:t>Layers 1-3 defining the interface between the UE and the network</a:t>
            </a:r>
          </a:p>
          <a:p>
            <a:r>
              <a:rPr lang="en-GB" i="1" dirty="0" smtClean="0"/>
              <a:t>To be ready for the 2017 Super bowl (fortuitously stationary users – February 2017)</a:t>
            </a:r>
          </a:p>
          <a:p>
            <a:endParaRPr lang="en-GB" i="1" dirty="0" smtClean="0"/>
          </a:p>
        </p:txBody>
      </p:sp>
    </p:spTree>
    <p:extLst>
      <p:ext uri="{BB962C8B-B14F-4D97-AF65-F5344CB8AC3E}">
        <p14:creationId xmlns:p14="http://schemas.microsoft.com/office/powerpoint/2010/main" val="1537212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Verizon 5G Technology Forum</a:t>
            </a:r>
            <a:endParaRPr lang="en-GB" sz="28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2400" dirty="0" smtClean="0"/>
              <a:t>OFDM with cyclic prefix</a:t>
            </a:r>
          </a:p>
          <a:p>
            <a:r>
              <a:rPr lang="en-GB" sz="2400" dirty="0" smtClean="0"/>
              <a:t>QPSK,16 QAM and 64 QAM in the uplink and downlink</a:t>
            </a:r>
          </a:p>
          <a:p>
            <a:r>
              <a:rPr lang="en-GB" sz="2400" dirty="0" smtClean="0"/>
              <a:t>Single component carrier of 100 MHz (compared to 5 or 10 MHz for LTE) in a 1 GHz pass band </a:t>
            </a:r>
          </a:p>
          <a:p>
            <a:r>
              <a:rPr lang="en-GB" sz="2400" dirty="0" smtClean="0"/>
              <a:t>Resource bock spans 12 sub carriers with a sub carrier bandwidth of 75 KHz (compared to 15 KHz or 7.5 KHz for LTE)  and a duration of 0.1 milliseconds (compared to 1 millisecond or 0.5 millisecond for LTE   </a:t>
            </a:r>
          </a:p>
          <a:p>
            <a:r>
              <a:rPr lang="en-GB" sz="2400" dirty="0" smtClean="0"/>
              <a:t>Radio frame of 50 sub frames with a 10 millisecond frame length</a:t>
            </a:r>
          </a:p>
        </p:txBody>
      </p:sp>
    </p:spTree>
    <p:extLst>
      <p:ext uri="{BB962C8B-B14F-4D97-AF65-F5344CB8AC3E}">
        <p14:creationId xmlns:p14="http://schemas.microsoft.com/office/powerpoint/2010/main" val="14871946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Beam acquisition</a:t>
            </a:r>
            <a:endParaRPr lang="en-GB" sz="28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2400" dirty="0" smtClean="0"/>
              <a:t>UE acquires beams for downlink reception and uplink transmissions from beam reference signals (BRS)</a:t>
            </a:r>
          </a:p>
          <a:p>
            <a:r>
              <a:rPr lang="en-GB" sz="2400" dirty="0" smtClean="0"/>
              <a:t>UE performs Reference signal received power measurements (RSRP) on the reference signals and reports to the 5GNB (5G node B)</a:t>
            </a:r>
          </a:p>
          <a:p>
            <a:r>
              <a:rPr lang="en-GB" sz="2400" dirty="0" smtClean="0"/>
              <a:t>UE maintains a candidate beam set of 4 beams with beam state information measured and reported for each beam (beam reference received power) </a:t>
            </a:r>
          </a:p>
          <a:p>
            <a:r>
              <a:rPr lang="en-GB" sz="2400" dirty="0" smtClean="0"/>
              <a:t>Note detection of angular power likely to be a major RF front end performance challenge</a:t>
            </a:r>
          </a:p>
        </p:txBody>
      </p:sp>
    </p:spTree>
    <p:extLst>
      <p:ext uri="{BB962C8B-B14F-4D97-AF65-F5344CB8AC3E}">
        <p14:creationId xmlns:p14="http://schemas.microsoft.com/office/powerpoint/2010/main" val="9089791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AT&amp;T</a:t>
            </a:r>
            <a:endParaRPr lang="en-GB" sz="28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2400" dirty="0" smtClean="0"/>
              <a:t>June 2016 3GPP agrees work plan </a:t>
            </a:r>
            <a:r>
              <a:rPr lang="en-GB" sz="2400" dirty="0"/>
              <a:t>for </a:t>
            </a:r>
            <a:r>
              <a:rPr lang="en-GB" sz="2400" dirty="0" smtClean="0"/>
              <a:t>Release15 includes </a:t>
            </a:r>
            <a:r>
              <a:rPr lang="en-GB" sz="2400" dirty="0"/>
              <a:t>the development of a 5G New Radio (NR</a:t>
            </a:r>
            <a:r>
              <a:rPr lang="en-GB" sz="2400" dirty="0" smtClean="0"/>
              <a:t>) physical layer </a:t>
            </a:r>
            <a:r>
              <a:rPr lang="en-GB" sz="2400" dirty="0"/>
              <a:t>and a timeline </a:t>
            </a:r>
            <a:r>
              <a:rPr lang="en-GB" sz="2400" dirty="0" smtClean="0"/>
              <a:t>through </a:t>
            </a:r>
            <a:r>
              <a:rPr lang="en-GB" sz="2400" dirty="0"/>
              <a:t>June of 2018.</a:t>
            </a:r>
          </a:p>
          <a:p>
            <a:r>
              <a:rPr lang="en-GB" sz="2400" u="sng" dirty="0"/>
              <a:t>September 8 2016 Press release</a:t>
            </a:r>
            <a:endParaRPr lang="en-GB" sz="2400" dirty="0"/>
          </a:p>
          <a:p>
            <a:r>
              <a:rPr lang="en-GB" sz="2400" dirty="0" smtClean="0"/>
              <a:t> </a:t>
            </a:r>
            <a:r>
              <a:rPr lang="en-GB" sz="2400" dirty="0"/>
              <a:t>LAS VEGAS – AT&amp;T’s Thomas Keathley </a:t>
            </a:r>
            <a:r>
              <a:rPr lang="en-GB" sz="2400" dirty="0" smtClean="0"/>
              <a:t>hopes 3GPP </a:t>
            </a:r>
            <a:r>
              <a:rPr lang="en-GB" sz="2400" dirty="0"/>
              <a:t>is able to speed up its work on the standard for 5G network technology so that the standard becomes available at the end of 2017 rather than in the middle of 2018, </a:t>
            </a:r>
            <a:r>
              <a:rPr lang="en-GB" sz="2400" dirty="0" smtClean="0"/>
              <a:t>as currently </a:t>
            </a:r>
            <a:r>
              <a:rPr lang="en-GB" sz="2400" dirty="0"/>
              <a:t>scheduled.</a:t>
            </a:r>
          </a:p>
          <a:p>
            <a:endParaRPr lang="en-GB" sz="2400" dirty="0" smtClean="0"/>
          </a:p>
          <a:p>
            <a:endParaRPr lang="en-GB" sz="2400" i="1" dirty="0" smtClean="0"/>
          </a:p>
        </p:txBody>
      </p:sp>
    </p:spTree>
    <p:extLst>
      <p:ext uri="{BB962C8B-B14F-4D97-AF65-F5344CB8AC3E}">
        <p14:creationId xmlns:p14="http://schemas.microsoft.com/office/powerpoint/2010/main" val="10636345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AT&amp;T and Verizon</a:t>
            </a:r>
            <a:endParaRPr lang="en-GB" sz="28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2400" b="1" dirty="0" smtClean="0"/>
              <a:t>AT&amp;T </a:t>
            </a:r>
            <a:r>
              <a:rPr lang="en-GB" sz="2400" b="1" dirty="0"/>
              <a:t>and Verizon are working on 5G-like technology that they believe will eventually get worked into the standards. </a:t>
            </a:r>
            <a:endParaRPr lang="en-GB" sz="2400" b="1" dirty="0" smtClean="0"/>
          </a:p>
          <a:p>
            <a:r>
              <a:rPr lang="en-GB" sz="2400" dirty="0" smtClean="0"/>
              <a:t>They </a:t>
            </a:r>
            <a:r>
              <a:rPr lang="en-GB" sz="2400" dirty="0"/>
              <a:t>are </a:t>
            </a:r>
            <a:r>
              <a:rPr lang="en-GB" sz="2400" dirty="0" smtClean="0"/>
              <a:t>not </a:t>
            </a:r>
            <a:r>
              <a:rPr lang="en-GB" sz="2400" dirty="0"/>
              <a:t>starting </a:t>
            </a:r>
            <a:r>
              <a:rPr lang="en-GB" sz="2400" dirty="0" smtClean="0"/>
              <a:t>with </a:t>
            </a:r>
            <a:r>
              <a:rPr lang="en-GB" sz="2400" dirty="0"/>
              <a:t>a true mobile service, but with a fixed version that acts more like a home Internet </a:t>
            </a:r>
            <a:r>
              <a:rPr lang="en-GB" sz="2400" dirty="0" smtClean="0"/>
              <a:t>connection. </a:t>
            </a:r>
            <a:endParaRPr lang="en-GB" sz="2400" dirty="0"/>
          </a:p>
        </p:txBody>
      </p:sp>
    </p:spTree>
    <p:extLst>
      <p:ext uri="{BB962C8B-B14F-4D97-AF65-F5344CB8AC3E}">
        <p14:creationId xmlns:p14="http://schemas.microsoft.com/office/powerpoint/2010/main" val="23250617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168275"/>
            <a:ext cx="7804150" cy="617538"/>
          </a:xfrm>
        </p:spPr>
        <p:txBody>
          <a:bodyPr/>
          <a:lstStyle/>
          <a:p>
            <a:r>
              <a:rPr lang="en-US" altLang="en-US" dirty="0" smtClean="0">
                <a:ea typeface="ＭＳ Ｐゴシック" pitchFamily="34" charset="-128"/>
              </a:rPr>
              <a:t>Patent value as </a:t>
            </a:r>
            <a:r>
              <a:rPr lang="en-US" altLang="en-US" smtClean="0">
                <a:ea typeface="ＭＳ Ｐゴシック" pitchFamily="34" charset="-128"/>
              </a:rPr>
              <a:t>the prize</a:t>
            </a:r>
            <a:endParaRPr lang="en-GB" altLang="en-US" dirty="0" smtClean="0">
              <a:ea typeface="ＭＳ Ｐゴシック" pitchFamily="34" charset="-128"/>
            </a:endParaRPr>
          </a:p>
        </p:txBody>
      </p:sp>
      <p:sp>
        <p:nvSpPr>
          <p:cNvPr id="5123" name="Content Placeholder 2"/>
          <p:cNvSpPr>
            <a:spLocks noGrp="1"/>
          </p:cNvSpPr>
          <p:nvPr>
            <p:ph idx="1"/>
          </p:nvPr>
        </p:nvSpPr>
        <p:spPr>
          <a:xfrm>
            <a:off x="325438" y="1055688"/>
            <a:ext cx="8231187" cy="5127625"/>
          </a:xfrm>
        </p:spPr>
        <p:txBody>
          <a:bodyPr/>
          <a:lstStyle/>
          <a:p>
            <a:endParaRPr lang="en-US" altLang="en-US" dirty="0" smtClean="0">
              <a:ea typeface="ＭＳ Ｐゴシック" pitchFamily="34" charset="-128"/>
            </a:endParaRPr>
          </a:p>
        </p:txBody>
      </p:sp>
      <p:graphicFrame>
        <p:nvGraphicFramePr>
          <p:cNvPr id="2" name="Table 1"/>
          <p:cNvGraphicFramePr>
            <a:graphicFrameLocks noGrp="1"/>
          </p:cNvGraphicFramePr>
          <p:nvPr/>
        </p:nvGraphicFramePr>
        <p:xfrm>
          <a:off x="1649413" y="3405188"/>
          <a:ext cx="5867400" cy="838200"/>
        </p:xfrm>
        <a:graphic>
          <a:graphicData uri="http://schemas.openxmlformats.org/drawingml/2006/table">
            <a:tbl>
              <a:tblPr firstRow="1" firstCol="1" bandRow="1">
                <a:tableStyleId>{5C22544A-7EE6-4342-B048-85BDC9FD1C3A}</a:tableStyleId>
              </a:tblPr>
              <a:tblGrid>
                <a:gridCol w="1173226"/>
                <a:gridCol w="1173226"/>
                <a:gridCol w="1173226"/>
                <a:gridCol w="1173861"/>
                <a:gridCol w="1173861"/>
              </a:tblGrid>
              <a:tr h="0">
                <a:tc>
                  <a:txBody>
                    <a:bodyPr/>
                    <a:lstStyle/>
                    <a:p>
                      <a:pPr>
                        <a:spcAft>
                          <a:spcPts val="0"/>
                        </a:spcAft>
                        <a:tabLst>
                          <a:tab pos="365760" algn="l"/>
                          <a:tab pos="822960" algn="l"/>
                          <a:tab pos="3840480" algn="l"/>
                        </a:tabLst>
                      </a:pPr>
                      <a:r>
                        <a:rPr lang="en-US" sz="1100" dirty="0">
                          <a:effectLst/>
                        </a:rPr>
                        <a:t>1G</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2G</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3G</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4G</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5G</a:t>
                      </a:r>
                      <a:endParaRPr lang="en-GB" sz="1000" dirty="0">
                        <a:effectLst/>
                        <a:latin typeface="Times New Roman"/>
                        <a:ea typeface="Times New Roman"/>
                      </a:endParaRPr>
                    </a:p>
                  </a:txBody>
                  <a:tcPr marL="68565" marR="68565" marT="0" marB="0"/>
                </a:tc>
              </a:tr>
              <a:tr h="0">
                <a:tc>
                  <a:txBody>
                    <a:bodyPr/>
                    <a:lstStyle/>
                    <a:p>
                      <a:pPr>
                        <a:spcAft>
                          <a:spcPts val="0"/>
                        </a:spcAft>
                        <a:tabLst>
                          <a:tab pos="365760" algn="l"/>
                          <a:tab pos="822960" algn="l"/>
                          <a:tab pos="3840480" algn="l"/>
                        </a:tabLst>
                      </a:pPr>
                      <a:r>
                        <a:rPr lang="en-US" sz="1100" dirty="0">
                          <a:effectLst/>
                        </a:rPr>
                        <a:t>1980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1990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2000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2010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2020</a:t>
                      </a:r>
                      <a:endParaRPr lang="en-GB" sz="1000" dirty="0">
                        <a:effectLst/>
                        <a:latin typeface="Times New Roman"/>
                        <a:ea typeface="Times New Roman"/>
                      </a:endParaRPr>
                    </a:p>
                  </a:txBody>
                  <a:tcPr marL="68565" marR="68565" marT="0" marB="0"/>
                </a:tc>
              </a:tr>
              <a:tr h="0">
                <a:tc>
                  <a:txBody>
                    <a:bodyPr/>
                    <a:lstStyle/>
                    <a:p>
                      <a:pPr>
                        <a:spcAft>
                          <a:spcPts val="0"/>
                        </a:spcAft>
                        <a:tabLst>
                          <a:tab pos="365760" algn="l"/>
                          <a:tab pos="822960" algn="l"/>
                          <a:tab pos="3840480" algn="l"/>
                        </a:tabLst>
                      </a:pPr>
                      <a:r>
                        <a:rPr lang="en-US" sz="1100" dirty="0">
                          <a:effectLst/>
                        </a:rPr>
                        <a:t>1990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2000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2010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2020</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2030</a:t>
                      </a:r>
                      <a:endParaRPr lang="en-GB" sz="1000" dirty="0">
                        <a:effectLst/>
                        <a:latin typeface="Times New Roman"/>
                        <a:ea typeface="Times New Roman"/>
                      </a:endParaRPr>
                    </a:p>
                  </a:txBody>
                  <a:tcPr marL="68565" marR="68565" marT="0" marB="0"/>
                </a:tc>
              </a:tr>
              <a:tr h="0">
                <a:tc>
                  <a:txBody>
                    <a:bodyPr/>
                    <a:lstStyle/>
                    <a:p>
                      <a:pPr>
                        <a:spcAft>
                          <a:spcPts val="0"/>
                        </a:spcAft>
                        <a:tabLst>
                          <a:tab pos="365760" algn="l"/>
                          <a:tab pos="822960" algn="l"/>
                          <a:tab pos="3840480" algn="l"/>
                        </a:tabLst>
                      </a:pPr>
                      <a:r>
                        <a:rPr lang="en-US" sz="1100" dirty="0">
                          <a:effectLst/>
                        </a:rPr>
                        <a:t>$2-3 million</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$20-30 million</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$200-300 million</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$2-3 billion</a:t>
                      </a:r>
                      <a:endParaRPr lang="en-GB" sz="1000" dirty="0">
                        <a:effectLst/>
                        <a:latin typeface="Times New Roman"/>
                        <a:ea typeface="Times New Roman"/>
                      </a:endParaRPr>
                    </a:p>
                  </a:txBody>
                  <a:tcPr marL="68565" marR="68565" marT="0" marB="0"/>
                </a:tc>
                <a:tc>
                  <a:txBody>
                    <a:bodyPr/>
                    <a:lstStyle/>
                    <a:p>
                      <a:pPr>
                        <a:spcAft>
                          <a:spcPts val="0"/>
                        </a:spcAft>
                        <a:tabLst>
                          <a:tab pos="365760" algn="l"/>
                          <a:tab pos="822960" algn="l"/>
                          <a:tab pos="3840480" algn="l"/>
                        </a:tabLst>
                      </a:pPr>
                      <a:r>
                        <a:rPr lang="en-US" sz="1100" dirty="0">
                          <a:effectLst/>
                        </a:rPr>
                        <a:t>$20-30 billion?</a:t>
                      </a:r>
                      <a:endParaRPr lang="en-GB" sz="1000" dirty="0">
                        <a:effectLst/>
                        <a:latin typeface="Times New Roman"/>
                        <a:ea typeface="Times New Roman"/>
                      </a:endParaRPr>
                    </a:p>
                  </a:txBody>
                  <a:tcPr marL="68565" marR="68565" marT="0" marB="0"/>
                </a:tc>
              </a:tr>
              <a:tr h="0">
                <a:tc gridSpan="5">
                  <a:txBody>
                    <a:bodyPr/>
                    <a:lstStyle/>
                    <a:p>
                      <a:pPr>
                        <a:spcAft>
                          <a:spcPts val="0"/>
                        </a:spcAft>
                        <a:tabLst>
                          <a:tab pos="365760" algn="l"/>
                          <a:tab pos="822960" algn="l"/>
                          <a:tab pos="3840480" algn="l"/>
                        </a:tabLst>
                      </a:pPr>
                      <a:r>
                        <a:rPr lang="en-US" sz="1100" dirty="0">
                          <a:effectLst/>
                        </a:rPr>
                        <a:t>Includes RFIC NRE and directly associated RFFE costs including system support.</a:t>
                      </a:r>
                      <a:endParaRPr lang="en-GB" sz="1000" dirty="0">
                        <a:effectLst/>
                        <a:latin typeface="Times New Roman"/>
                        <a:ea typeface="Times New Roman"/>
                      </a:endParaRPr>
                    </a:p>
                  </a:txBody>
                  <a:tcPr marL="68565" marR="68565"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
        <p:nvSpPr>
          <p:cNvPr id="5158" name="Rectangle 1"/>
          <p:cNvSpPr>
            <a:spLocks noChangeArrowheads="1"/>
          </p:cNvSpPr>
          <p:nvPr/>
        </p:nvSpPr>
        <p:spPr bwMode="auto">
          <a:xfrm>
            <a:off x="1649413" y="34051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a:p>
        </p:txBody>
      </p:sp>
      <p:pic>
        <p:nvPicPr>
          <p:cNvPr id="51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1049336"/>
            <a:ext cx="6827838" cy="391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60" name="TextBox 3"/>
          <p:cNvSpPr txBox="1">
            <a:spLocks noChangeArrowheads="1"/>
          </p:cNvSpPr>
          <p:nvPr/>
        </p:nvSpPr>
        <p:spPr bwMode="auto">
          <a:xfrm>
            <a:off x="1141413" y="4965700"/>
            <a:ext cx="69199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95AA"/>
              </a:buClr>
              <a:buFont typeface="Arial" charset="0"/>
              <a:buChar char="•"/>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defRPr sz="2000">
                <a:solidFill>
                  <a:schemeClr val="tx1"/>
                </a:solidFill>
                <a:latin typeface="Arial" charset="0"/>
                <a:ea typeface="ＭＳ Ｐゴシック" pitchFamily="34" charset="-128"/>
              </a:defRPr>
            </a:lvl9pPr>
          </a:lstStyle>
          <a:p>
            <a:pPr algn="ctr" eaLnBrk="1" hangingPunct="1">
              <a:spcBef>
                <a:spcPct val="0"/>
              </a:spcBef>
              <a:buClrTx/>
              <a:buFontTx/>
              <a:buNone/>
            </a:pPr>
            <a:r>
              <a:rPr lang="en-GB" altLang="en-US" sz="1600" b="1" dirty="0"/>
              <a:t>Royalty payments of  $120 on a $400 Android or Windows smartphone, almost equal to the cost of device’s components. The largest two items are the cellular baseband and the Wi-Fi chip, each costing about $50 in royalty payments. (Source Intel)</a:t>
            </a:r>
          </a:p>
        </p:txBody>
      </p:sp>
    </p:spTree>
    <p:extLst>
      <p:ext uri="{BB962C8B-B14F-4D97-AF65-F5344CB8AC3E}">
        <p14:creationId xmlns:p14="http://schemas.microsoft.com/office/powerpoint/2010/main" val="3442800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400" dirty="0" smtClean="0"/>
              <a:t>Automotive radar spectrum and standards at 77 GHz</a:t>
            </a:r>
            <a:endParaRPr lang="en-GB" sz="24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2000" dirty="0"/>
              <a:t>The 77 GHz automotive radar band consists of two sub bands, 76-77 GHz for narrow band long range radar and 77-81 GHz for short range wideband radar</a:t>
            </a:r>
            <a:r>
              <a:rPr lang="en-GB" sz="2000" dirty="0" smtClean="0"/>
              <a:t>.</a:t>
            </a:r>
            <a:r>
              <a:rPr lang="en-GB" sz="2000" dirty="0"/>
              <a:t> </a:t>
            </a:r>
          </a:p>
          <a:p>
            <a:r>
              <a:rPr lang="en-GB" sz="2000" dirty="0"/>
              <a:t>Compared to automotive radar at 24 GHz, 77 GHz radar provides better angular resolution due to the reduced spacing between antenna elements. </a:t>
            </a:r>
            <a:endParaRPr lang="en-GB" sz="2000" dirty="0" smtClean="0"/>
          </a:p>
          <a:p>
            <a:r>
              <a:rPr lang="en-GB" sz="2000" dirty="0" smtClean="0"/>
              <a:t>The </a:t>
            </a:r>
            <a:r>
              <a:rPr lang="en-GB" sz="2000" dirty="0"/>
              <a:t>higher carrier frequency means that the Doppler frequency increases proportionally relative to the velocity of the target which supports higher speed resolution</a:t>
            </a:r>
            <a:r>
              <a:rPr lang="en-GB" sz="2000" dirty="0" smtClean="0"/>
              <a:t>.</a:t>
            </a:r>
          </a:p>
          <a:p>
            <a:r>
              <a:rPr lang="en-GB" sz="2000" dirty="0" smtClean="0"/>
              <a:t>Range </a:t>
            </a:r>
            <a:r>
              <a:rPr lang="en-GB" sz="2000" dirty="0"/>
              <a:t>resolution depends on the modulated signal bandwidth; the wider the bandwidth, the better the range resolution.</a:t>
            </a:r>
          </a:p>
          <a:p>
            <a:endParaRPr lang="en-GB" dirty="0"/>
          </a:p>
        </p:txBody>
      </p:sp>
      <p:sp>
        <p:nvSpPr>
          <p:cNvPr id="12" name="Rectangle 1"/>
          <p:cNvSpPr>
            <a:spLocks noChangeArrowheads="1"/>
          </p:cNvSpPr>
          <p:nvPr/>
        </p:nvSpPr>
        <p:spPr bwMode="auto">
          <a:xfrm>
            <a:off x="1649413" y="3238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627228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400" dirty="0" smtClean="0"/>
              <a:t>Automotive radar  power outputs and spectral densities</a:t>
            </a:r>
            <a:endParaRPr lang="en-GB" sz="2400" dirty="0"/>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2000" dirty="0"/>
              <a:t>Power outputs/spectral densities for 77 GHz pulsed and frequency modulated continuous wave (FMCW) radar are specified by ETSI for Europe and the FCC for the US.</a:t>
            </a:r>
          </a:p>
          <a:p>
            <a:r>
              <a:rPr lang="en-US" sz="2000" dirty="0"/>
              <a:t>For the FCC, the state of the vehicle determines the restrictions on allowed output power</a:t>
            </a:r>
            <a:r>
              <a:rPr lang="en-US" sz="2000" dirty="0" smtClean="0"/>
              <a:t>.</a:t>
            </a:r>
          </a:p>
          <a:p>
            <a:r>
              <a:rPr lang="en-US" sz="2000" dirty="0" smtClean="0"/>
              <a:t>For </a:t>
            </a:r>
            <a:r>
              <a:rPr lang="en-US" sz="2000" dirty="0"/>
              <a:t>a stationary vehicle, the spectral density in any direction must not exceed 0.2uW/cm</a:t>
            </a:r>
            <a:r>
              <a:rPr lang="en-US" sz="2000" baseline="30000" dirty="0"/>
              <a:t>2</a:t>
            </a:r>
            <a:r>
              <a:rPr lang="en-US" sz="2000" dirty="0"/>
              <a:t> in any direction</a:t>
            </a:r>
            <a:r>
              <a:rPr lang="en-US" sz="2000" dirty="0" smtClean="0"/>
              <a:t>.</a:t>
            </a:r>
          </a:p>
          <a:p>
            <a:r>
              <a:rPr lang="en-US" sz="2000" dirty="0" smtClean="0"/>
              <a:t>For </a:t>
            </a:r>
            <a:r>
              <a:rPr lang="en-US" sz="2000" dirty="0"/>
              <a:t>a moving vehicle, the allowed spectral density is 60uW/cm</a:t>
            </a:r>
            <a:r>
              <a:rPr lang="en-US" sz="2000" baseline="30000" dirty="0"/>
              <a:t>2</a:t>
            </a:r>
            <a:r>
              <a:rPr lang="en-US" sz="2000" dirty="0"/>
              <a:t> looking forward and 30uW/cm</a:t>
            </a:r>
            <a:r>
              <a:rPr lang="en-US" sz="2000" baseline="30000" dirty="0"/>
              <a:t>2</a:t>
            </a:r>
            <a:r>
              <a:rPr lang="en-US" sz="2000" dirty="0"/>
              <a:t> for side looking and rear looking directions</a:t>
            </a:r>
            <a:r>
              <a:rPr lang="en-US" sz="2000" dirty="0" smtClean="0"/>
              <a:t>.</a:t>
            </a:r>
          </a:p>
          <a:p>
            <a:r>
              <a:rPr lang="en-US" sz="2000" dirty="0" smtClean="0"/>
              <a:t>The </a:t>
            </a:r>
            <a:r>
              <a:rPr lang="en-US" sz="2000" dirty="0"/>
              <a:t>maximum field strength determined by the FCC is 500uV/m at 3m distance equivalent to an EIRP power spectral density not exceeding -51.3dBm/MHz. </a:t>
            </a:r>
            <a:endParaRPr lang="en-GB" sz="2000" dirty="0"/>
          </a:p>
          <a:p>
            <a:endParaRPr lang="en-GB" dirty="0"/>
          </a:p>
        </p:txBody>
      </p:sp>
      <p:sp>
        <p:nvSpPr>
          <p:cNvPr id="12" name="Rectangle 1"/>
          <p:cNvSpPr>
            <a:spLocks noChangeArrowheads="1"/>
          </p:cNvSpPr>
          <p:nvPr/>
        </p:nvSpPr>
        <p:spPr bwMode="auto">
          <a:xfrm>
            <a:off x="1649413" y="3238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78980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Standards and spectrum</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2650921" y="3607266"/>
            <a:ext cx="6046992" cy="2414122"/>
          </a:xfrm>
        </p:spPr>
        <p:txBody>
          <a:bodyPr/>
          <a:lstStyle/>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626" y="1806161"/>
            <a:ext cx="7189452" cy="41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3250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ETSI specifications</a:t>
            </a:r>
            <a:endParaRPr lang="en-GB" sz="2400" dirty="0"/>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45831" y="265743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Content Placeholder 2"/>
          <p:cNvGraphicFramePr>
            <a:graphicFrameLocks noGrp="1"/>
          </p:cNvGraphicFramePr>
          <p:nvPr>
            <p:ph idx="1"/>
          </p:nvPr>
        </p:nvGraphicFramePr>
        <p:xfrm>
          <a:off x="1648460" y="3154521"/>
          <a:ext cx="5869305" cy="1341120"/>
        </p:xfrm>
        <a:graphic>
          <a:graphicData uri="http://schemas.openxmlformats.org/drawingml/2006/table">
            <a:tbl>
              <a:tblPr firstRow="1" firstCol="1" bandRow="1">
                <a:tableStyleId>{5C22544A-7EE6-4342-B048-85BDC9FD1C3A}</a:tableStyleId>
              </a:tblPr>
              <a:tblGrid>
                <a:gridCol w="1956435"/>
                <a:gridCol w="1956435"/>
                <a:gridCol w="1956435"/>
              </a:tblGrid>
              <a:tr h="0">
                <a:tc gridSpan="3">
                  <a:txBody>
                    <a:bodyPr/>
                    <a:lstStyle/>
                    <a:p>
                      <a:pPr marL="0" marR="0"/>
                      <a:r>
                        <a:rPr lang="en-US" sz="1100" dirty="0">
                          <a:effectLst/>
                        </a:rPr>
                        <a:t>Table 2 ETSI Fixed antenna structure EIRP and OOB emissions for 77 GHz automotive radar</a:t>
                      </a:r>
                      <a:endParaRPr lang="en-GB" sz="1000" dirty="0">
                        <a:effectLst/>
                        <a:latin typeface="Times New Roman"/>
                        <a:ea typeface="Times New Roman"/>
                      </a:endParaRPr>
                    </a:p>
                  </a:txBody>
                  <a:tcPr marL="68580" marR="68580" marT="0" marB="0"/>
                </a:tc>
                <a:tc hMerge="1">
                  <a:txBody>
                    <a:bodyPr/>
                    <a:lstStyle/>
                    <a:p>
                      <a:endParaRPr lang="en-GB"/>
                    </a:p>
                  </a:txBody>
                  <a:tcPr/>
                </a:tc>
                <a:tc hMerge="1">
                  <a:txBody>
                    <a:bodyPr/>
                    <a:lstStyle/>
                    <a:p>
                      <a:endParaRPr lang="en-GB"/>
                    </a:p>
                  </a:txBody>
                  <a:tcPr/>
                </a:tc>
              </a:tr>
              <a:tr h="0">
                <a:tc>
                  <a:txBody>
                    <a:bodyPr/>
                    <a:lstStyle/>
                    <a:p>
                      <a:pPr marL="0" marR="0"/>
                      <a:r>
                        <a:rPr lang="en-US" sz="1100">
                          <a:effectLst/>
                        </a:rPr>
                        <a:t>Band</a:t>
                      </a:r>
                      <a:endParaRPr lang="en-GB" sz="1000">
                        <a:effectLst/>
                        <a:latin typeface="Times New Roman"/>
                        <a:ea typeface="Times New Roman"/>
                      </a:endParaRPr>
                    </a:p>
                  </a:txBody>
                  <a:tcPr marL="68580" marR="68580" marT="0" marB="0"/>
                </a:tc>
                <a:tc gridSpan="2">
                  <a:txBody>
                    <a:bodyPr/>
                    <a:lstStyle/>
                    <a:p>
                      <a:pPr marL="0" marR="0" algn="ctr"/>
                      <a:r>
                        <a:rPr lang="en-US" sz="1100">
                          <a:effectLst/>
                        </a:rPr>
                        <a:t>76-77 GHz</a:t>
                      </a:r>
                      <a:endParaRPr lang="en-GB" sz="1000">
                        <a:effectLst/>
                        <a:latin typeface="Times New Roman"/>
                        <a:ea typeface="Times New Roman"/>
                      </a:endParaRPr>
                    </a:p>
                  </a:txBody>
                  <a:tcPr marL="68580" marR="68580" marT="0" marB="0"/>
                </a:tc>
                <a:tc hMerge="1">
                  <a:txBody>
                    <a:bodyPr/>
                    <a:lstStyle/>
                    <a:p>
                      <a:endParaRPr lang="en-GB"/>
                    </a:p>
                  </a:txBody>
                  <a:tcPr/>
                </a:tc>
              </a:tr>
              <a:tr h="0">
                <a:tc>
                  <a:txBody>
                    <a:bodyPr/>
                    <a:lstStyle/>
                    <a:p>
                      <a:pPr marL="0" marR="0"/>
                      <a:r>
                        <a:rPr lang="en-US" sz="1100">
                          <a:effectLst/>
                        </a:rPr>
                        <a:t>EIRP (FMCW)</a:t>
                      </a:r>
                      <a:endParaRPr lang="en-GB" sz="1000">
                        <a:effectLst/>
                        <a:latin typeface="Times New Roman"/>
                        <a:ea typeface="Times New Roman"/>
                      </a:endParaRPr>
                    </a:p>
                  </a:txBody>
                  <a:tcPr marL="68580" marR="68580" marT="0" marB="0"/>
                </a:tc>
                <a:tc>
                  <a:txBody>
                    <a:bodyPr/>
                    <a:lstStyle/>
                    <a:p>
                      <a:pPr marL="0" marR="0"/>
                      <a:r>
                        <a:rPr lang="en-US" sz="1100">
                          <a:effectLst/>
                        </a:rPr>
                        <a:t>50 dBm     (mean)</a:t>
                      </a:r>
                      <a:endParaRPr lang="en-GB" sz="1000">
                        <a:effectLst/>
                        <a:latin typeface="Times New Roman"/>
                        <a:ea typeface="Times New Roman"/>
                      </a:endParaRPr>
                    </a:p>
                  </a:txBody>
                  <a:tcPr marL="68580" marR="68580" marT="0" marB="0"/>
                </a:tc>
                <a:tc>
                  <a:txBody>
                    <a:bodyPr/>
                    <a:lstStyle/>
                    <a:p>
                      <a:pPr marL="0" marR="0"/>
                      <a:r>
                        <a:rPr lang="en-US" sz="1100">
                          <a:effectLst/>
                        </a:rPr>
                        <a:t>55 dBm (max)</a:t>
                      </a:r>
                      <a:endParaRPr lang="en-GB" sz="1000">
                        <a:effectLst/>
                        <a:latin typeface="Times New Roman"/>
                        <a:ea typeface="Times New Roman"/>
                      </a:endParaRPr>
                    </a:p>
                  </a:txBody>
                  <a:tcPr marL="68580" marR="68580" marT="0" marB="0"/>
                </a:tc>
              </a:tr>
              <a:tr h="0">
                <a:tc>
                  <a:txBody>
                    <a:bodyPr/>
                    <a:lstStyle/>
                    <a:p>
                      <a:pPr marL="0" marR="0"/>
                      <a:r>
                        <a:rPr lang="en-US" sz="1100">
                          <a:effectLst/>
                        </a:rPr>
                        <a:t>EIRP (Pulsed)</a:t>
                      </a:r>
                      <a:endParaRPr lang="en-GB" sz="1000">
                        <a:effectLst/>
                        <a:latin typeface="Times New Roman"/>
                        <a:ea typeface="Times New Roman"/>
                      </a:endParaRPr>
                    </a:p>
                  </a:txBody>
                  <a:tcPr marL="68580" marR="68580" marT="0" marB="0"/>
                </a:tc>
                <a:tc>
                  <a:txBody>
                    <a:bodyPr/>
                    <a:lstStyle/>
                    <a:p>
                      <a:pPr marL="0" marR="0"/>
                      <a:r>
                        <a:rPr lang="en-US" sz="1100">
                          <a:effectLst/>
                        </a:rPr>
                        <a:t>23.5 dBm  (mean)</a:t>
                      </a:r>
                      <a:endParaRPr lang="en-GB" sz="1000">
                        <a:effectLst/>
                        <a:latin typeface="Times New Roman"/>
                        <a:ea typeface="Times New Roman"/>
                      </a:endParaRPr>
                    </a:p>
                  </a:txBody>
                  <a:tcPr marL="68580" marR="68580" marT="0" marB="0"/>
                </a:tc>
                <a:tc>
                  <a:txBody>
                    <a:bodyPr/>
                    <a:lstStyle/>
                    <a:p>
                      <a:pPr marL="0" marR="0"/>
                      <a:r>
                        <a:rPr lang="en-US" sz="1100">
                          <a:effectLst/>
                        </a:rPr>
                        <a:t>55 dBm (max)</a:t>
                      </a:r>
                      <a:endParaRPr lang="en-GB" sz="1000">
                        <a:effectLst/>
                        <a:latin typeface="Times New Roman"/>
                        <a:ea typeface="Times New Roman"/>
                      </a:endParaRPr>
                    </a:p>
                  </a:txBody>
                  <a:tcPr marL="68580" marR="68580" marT="0" marB="0"/>
                </a:tc>
              </a:tr>
              <a:tr h="0">
                <a:tc>
                  <a:txBody>
                    <a:bodyPr/>
                    <a:lstStyle/>
                    <a:p>
                      <a:pPr marL="0" marR="0"/>
                      <a:r>
                        <a:rPr lang="en-US" sz="1100">
                          <a:effectLst/>
                        </a:rPr>
                        <a:t>3dB Beam width (Typical)</a:t>
                      </a:r>
                      <a:endParaRPr lang="en-GB" sz="1000">
                        <a:effectLst/>
                        <a:latin typeface="Times New Roman"/>
                        <a:ea typeface="Times New Roman"/>
                      </a:endParaRPr>
                    </a:p>
                  </a:txBody>
                  <a:tcPr marL="68580" marR="68580" marT="0" marB="0"/>
                </a:tc>
                <a:tc gridSpan="2">
                  <a:txBody>
                    <a:bodyPr/>
                    <a:lstStyle/>
                    <a:p>
                      <a:pPr marL="0" marR="0" algn="ctr"/>
                      <a:r>
                        <a:rPr lang="en-US" sz="1100" dirty="0">
                          <a:effectLst/>
                        </a:rPr>
                        <a:t>5 degrees</a:t>
                      </a:r>
                      <a:endParaRPr lang="en-GB" sz="1000" dirty="0">
                        <a:effectLst/>
                        <a:latin typeface="Times New Roman"/>
                        <a:ea typeface="Times New Roman"/>
                      </a:endParaRPr>
                    </a:p>
                  </a:txBody>
                  <a:tcPr marL="68580" marR="68580" marT="0" marB="0"/>
                </a:tc>
                <a:tc hMerge="1">
                  <a:txBody>
                    <a:bodyPr/>
                    <a:lstStyle/>
                    <a:p>
                      <a:endParaRPr lang="en-GB"/>
                    </a:p>
                  </a:txBody>
                  <a:tcPr/>
                </a:tc>
              </a:tr>
              <a:tr h="0">
                <a:tc rowSpan="2">
                  <a:txBody>
                    <a:bodyPr/>
                    <a:lstStyle/>
                    <a:p>
                      <a:pPr marL="0" marR="0"/>
                      <a:r>
                        <a:rPr lang="en-US" sz="1100">
                          <a:effectLst/>
                        </a:rPr>
                        <a:t>Out of Band (OOB) emission</a:t>
                      </a:r>
                      <a:endParaRPr lang="en-GB" sz="1000">
                        <a:effectLst/>
                        <a:latin typeface="Times New Roman"/>
                        <a:ea typeface="Times New Roman"/>
                      </a:endParaRPr>
                    </a:p>
                  </a:txBody>
                  <a:tcPr marL="68580" marR="68580" marT="0" marB="0"/>
                </a:tc>
                <a:tc>
                  <a:txBody>
                    <a:bodyPr/>
                    <a:lstStyle/>
                    <a:p>
                      <a:pPr marL="0" marR="0"/>
                      <a:r>
                        <a:rPr lang="en-US" sz="1100">
                          <a:effectLst/>
                        </a:rPr>
                        <a:t>73.5 -76 GHz</a:t>
                      </a:r>
                      <a:endParaRPr lang="en-GB" sz="1000">
                        <a:effectLst/>
                        <a:latin typeface="Times New Roman"/>
                        <a:ea typeface="Times New Roman"/>
                      </a:endParaRPr>
                    </a:p>
                  </a:txBody>
                  <a:tcPr marL="68580" marR="68580" marT="0" marB="0"/>
                </a:tc>
                <a:tc>
                  <a:txBody>
                    <a:bodyPr/>
                    <a:lstStyle/>
                    <a:p>
                      <a:pPr marL="0" marR="0"/>
                      <a:r>
                        <a:rPr lang="en-US" sz="1100">
                          <a:effectLst/>
                        </a:rPr>
                        <a:t>0 (dBm/Hz)</a:t>
                      </a:r>
                      <a:endParaRPr lang="en-GB" sz="1000">
                        <a:effectLst/>
                        <a:latin typeface="Times New Roman"/>
                        <a:ea typeface="Times New Roman"/>
                      </a:endParaRPr>
                    </a:p>
                  </a:txBody>
                  <a:tcPr marL="68580" marR="68580" marT="0" marB="0"/>
                </a:tc>
              </a:tr>
              <a:tr h="0">
                <a:tc vMerge="1">
                  <a:txBody>
                    <a:bodyPr/>
                    <a:lstStyle/>
                    <a:p>
                      <a:endParaRPr lang="en-GB"/>
                    </a:p>
                  </a:txBody>
                  <a:tcPr/>
                </a:tc>
                <a:tc>
                  <a:txBody>
                    <a:bodyPr/>
                    <a:lstStyle/>
                    <a:p>
                      <a:pPr marL="0" marR="0"/>
                      <a:r>
                        <a:rPr lang="en-US" sz="1100">
                          <a:effectLst/>
                        </a:rPr>
                        <a:t>77-79.5 GHz</a:t>
                      </a:r>
                      <a:endParaRPr lang="en-GB" sz="1000">
                        <a:effectLst/>
                        <a:latin typeface="Times New Roman"/>
                        <a:ea typeface="Times New Roman"/>
                      </a:endParaRPr>
                    </a:p>
                  </a:txBody>
                  <a:tcPr marL="68580" marR="68580" marT="0" marB="0"/>
                </a:tc>
                <a:tc>
                  <a:txBody>
                    <a:bodyPr/>
                    <a:lstStyle/>
                    <a:p>
                      <a:pPr marL="0" marR="0"/>
                      <a:r>
                        <a:rPr lang="en-US" sz="1100" dirty="0">
                          <a:effectLst/>
                        </a:rPr>
                        <a:t>0 (dBm/Hz)</a:t>
                      </a:r>
                      <a:endParaRPr lang="en-GB" sz="1000" dirty="0">
                        <a:effectLst/>
                        <a:latin typeface="Times New Roman"/>
                        <a:ea typeface="Times New Roman"/>
                      </a:endParaRPr>
                    </a:p>
                  </a:txBody>
                  <a:tcPr marL="68580" marR="68580" marT="0" marB="0"/>
                </a:tc>
              </a:tr>
            </a:tbl>
          </a:graphicData>
        </a:graphic>
      </p:graphicFrame>
      <p:sp>
        <p:nvSpPr>
          <p:cNvPr id="12" name="Rectangle 1"/>
          <p:cNvSpPr>
            <a:spLocks noChangeArrowheads="1"/>
          </p:cNvSpPr>
          <p:nvPr/>
        </p:nvSpPr>
        <p:spPr bwMode="auto">
          <a:xfrm>
            <a:off x="1649413" y="32385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763398" y="1610686"/>
            <a:ext cx="7407479" cy="923330"/>
          </a:xfrm>
          <a:prstGeom prst="rect">
            <a:avLst/>
          </a:prstGeom>
          <a:noFill/>
        </p:spPr>
        <p:txBody>
          <a:bodyPr wrap="square" rtlCol="0">
            <a:spAutoFit/>
          </a:bodyPr>
          <a:lstStyle/>
          <a:p>
            <a:r>
              <a:rPr lang="en-GB" sz="1800" b="1" dirty="0" smtClean="0"/>
              <a:t>Regulatory authorities encouraging migration to the millimetre band by restricting emissions in the 24 GHz band- 24 GHz likely to be phased out over time at least in Europe </a:t>
            </a:r>
            <a:endParaRPr lang="en-GB" sz="1800" b="1" dirty="0"/>
          </a:p>
        </p:txBody>
      </p:sp>
    </p:spTree>
    <p:extLst>
      <p:ext uri="{BB962C8B-B14F-4D97-AF65-F5344CB8AC3E}">
        <p14:creationId xmlns:p14="http://schemas.microsoft.com/office/powerpoint/2010/main" val="1939465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800" dirty="0"/>
              <a:t/>
            </a:r>
            <a:br>
              <a:rPr lang="en-GB" sz="2800" dirty="0"/>
            </a:br>
            <a:r>
              <a:rPr lang="en-US" sz="2800" dirty="0"/>
              <a:t> </a:t>
            </a:r>
            <a:r>
              <a:rPr lang="en-US" sz="2800" dirty="0" smtClean="0"/>
              <a:t>Supply chain segmentation</a:t>
            </a:r>
            <a:endParaRPr lang="en-GB" sz="2800" dirty="0"/>
          </a:p>
        </p:txBody>
      </p:sp>
      <p:sp>
        <p:nvSpPr>
          <p:cNvPr id="3" name="Rectangle 1"/>
          <p:cNvSpPr>
            <a:spLocks noChangeArrowheads="1"/>
          </p:cNvSpPr>
          <p:nvPr/>
        </p:nvSpPr>
        <p:spPr bwMode="auto">
          <a:xfrm>
            <a:off x="47180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alt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854327293"/>
              </p:ext>
            </p:extLst>
          </p:nvPr>
        </p:nvGraphicFramePr>
        <p:xfrm>
          <a:off x="1592898" y="2819241"/>
          <a:ext cx="5980430" cy="1005840"/>
        </p:xfrm>
        <a:graphic>
          <a:graphicData uri="http://schemas.openxmlformats.org/drawingml/2006/table">
            <a:tbl>
              <a:tblPr firstRow="1" firstCol="1" bandRow="1">
                <a:tableStyleId>{5C22544A-7EE6-4342-B048-85BDC9FD1C3A}</a:tableStyleId>
              </a:tblPr>
              <a:tblGrid>
                <a:gridCol w="1578610"/>
                <a:gridCol w="1466850"/>
                <a:gridCol w="1467485"/>
                <a:gridCol w="1467485"/>
              </a:tblGrid>
              <a:tr h="0">
                <a:tc>
                  <a:txBody>
                    <a:bodyPr/>
                    <a:lstStyle/>
                    <a:p>
                      <a:pPr>
                        <a:spcAft>
                          <a:spcPts val="0"/>
                        </a:spcAft>
                        <a:tabLst>
                          <a:tab pos="365760" algn="l"/>
                          <a:tab pos="822960" algn="l"/>
                          <a:tab pos="3840480" algn="l"/>
                        </a:tabLst>
                      </a:pPr>
                      <a:r>
                        <a:rPr lang="en-GB" sz="1100" dirty="0" smtClean="0">
                          <a:effectLst/>
                        </a:rPr>
                        <a:t>Description</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Sub 6</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Super 6</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Super 60?</a:t>
                      </a: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smtClean="0">
                          <a:effectLst/>
                        </a:rPr>
                        <a:t>Frequency</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a:effectLst/>
                        </a:rPr>
                        <a:t>&lt;6 GHz</a:t>
                      </a:r>
                      <a:endParaRPr lang="en-GB" sz="100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6- 60 </a:t>
                      </a:r>
                      <a:r>
                        <a:rPr lang="en-GB" sz="1100" dirty="0">
                          <a:effectLst/>
                        </a:rPr>
                        <a:t>GHz</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&gt; 60 GHz</a:t>
                      </a: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a:effectLst/>
                        </a:rPr>
                        <a:t> </a:t>
                      </a:r>
                      <a:endParaRPr lang="en-GB" sz="1000" dirty="0" smtClean="0">
                        <a:effectLst/>
                        <a:latin typeface="Times New Roman"/>
                        <a:ea typeface="Times New Roman"/>
                      </a:endParaRPr>
                    </a:p>
                  </a:txBody>
                  <a:tcPr marL="68580" marR="68580" marT="0" marB="0"/>
                </a:tc>
                <a:tc gridSpan="3">
                  <a:txBody>
                    <a:bodyPr/>
                    <a:lstStyle/>
                    <a:p>
                      <a:pPr>
                        <a:spcAft>
                          <a:spcPts val="0"/>
                        </a:spcAft>
                        <a:tabLst>
                          <a:tab pos="365760" algn="l"/>
                          <a:tab pos="822960" algn="l"/>
                          <a:tab pos="3840480" algn="l"/>
                        </a:tabLst>
                      </a:pPr>
                      <a:r>
                        <a:rPr lang="en-GB" sz="1000" dirty="0" smtClean="0">
                          <a:effectLst/>
                          <a:latin typeface="+mj-lt"/>
                          <a:ea typeface="Times New Roman"/>
                        </a:rPr>
                        <a:t>Material, manufacturing and mathematical innovation </a:t>
                      </a:r>
                      <a:endParaRPr lang="en-GB" sz="1000" dirty="0">
                        <a:effectLst/>
                        <a:latin typeface="+mj-lt"/>
                        <a:ea typeface="Times New Roman"/>
                      </a:endParaRPr>
                    </a:p>
                  </a:txBody>
                  <a:tcPr marL="68580" marR="68580" marT="0" marB="0"/>
                </a:tc>
                <a:tc hMerge="1">
                  <a:txBody>
                    <a:bodyPr/>
                    <a:lstStyle/>
                    <a:p>
                      <a:pPr>
                        <a:spcAft>
                          <a:spcPts val="0"/>
                        </a:spcAft>
                        <a:tabLst>
                          <a:tab pos="365760" algn="l"/>
                          <a:tab pos="822960" algn="l"/>
                          <a:tab pos="3840480" algn="l"/>
                        </a:tabLst>
                      </a:pPr>
                      <a:endParaRPr lang="en-GB" sz="1000" dirty="0" smtClean="0">
                        <a:effectLst/>
                        <a:latin typeface="Times New Roman"/>
                        <a:ea typeface="Times New Roman"/>
                      </a:endParaRPr>
                    </a:p>
                  </a:txBody>
                  <a:tcPr marL="68580" marR="68580" marT="0" marB="0"/>
                </a:tc>
                <a:tc hMerge="1">
                  <a:txBody>
                    <a:bodyPr/>
                    <a:lstStyle/>
                    <a:p>
                      <a:pPr>
                        <a:spcAft>
                          <a:spcPts val="0"/>
                        </a:spcAft>
                        <a:tabLst>
                          <a:tab pos="365760" algn="l"/>
                          <a:tab pos="822960" algn="l"/>
                          <a:tab pos="3840480" algn="l"/>
                        </a:tabLst>
                      </a:pP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smtClean="0">
                          <a:effectLst/>
                        </a:rPr>
                        <a:t>Channel </a:t>
                      </a:r>
                      <a:r>
                        <a:rPr lang="en-GB" sz="1100" dirty="0">
                          <a:effectLst/>
                        </a:rPr>
                        <a:t>bandwidth</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a:effectLst/>
                        </a:rPr>
                        <a:t>100 and 200 MHz</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250 and 500 </a:t>
                      </a:r>
                      <a:r>
                        <a:rPr lang="en-GB" sz="1100" dirty="0">
                          <a:effectLst/>
                        </a:rPr>
                        <a:t>MHz</a:t>
                      </a:r>
                      <a:endParaRPr lang="en-GB" sz="1000" dirty="0">
                        <a:effectLst/>
                        <a:latin typeface="Times New Roman"/>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rPr>
                        <a:t>1 and 2 GHz</a:t>
                      </a:r>
                      <a:endParaRPr lang="en-GB" sz="1000" dirty="0">
                        <a:effectLst/>
                        <a:latin typeface="Times New Roman"/>
                        <a:ea typeface="Times New Roman"/>
                      </a:endParaRPr>
                    </a:p>
                  </a:txBody>
                  <a:tcPr marL="68580" marR="68580" marT="0" marB="0"/>
                </a:tc>
              </a:tr>
              <a:tr h="0">
                <a:tc>
                  <a:txBody>
                    <a:bodyPr/>
                    <a:lstStyle/>
                    <a:p>
                      <a:pPr>
                        <a:spcAft>
                          <a:spcPts val="0"/>
                        </a:spcAft>
                        <a:tabLst>
                          <a:tab pos="365760" algn="l"/>
                          <a:tab pos="822960" algn="l"/>
                          <a:tab pos="3840480" algn="l"/>
                        </a:tabLst>
                      </a:pPr>
                      <a:r>
                        <a:rPr lang="en-GB" sz="1100" dirty="0" smtClean="0">
                          <a:effectLst/>
                          <a:latin typeface="+mj-lt"/>
                          <a:ea typeface="Times New Roman"/>
                        </a:rPr>
                        <a:t>Four or five operator</a:t>
                      </a:r>
                    </a:p>
                    <a:p>
                      <a:pPr>
                        <a:spcAft>
                          <a:spcPts val="0"/>
                        </a:spcAft>
                        <a:tabLst>
                          <a:tab pos="365760" algn="l"/>
                          <a:tab pos="822960" algn="l"/>
                          <a:tab pos="3840480" algn="l"/>
                        </a:tabLst>
                      </a:pPr>
                      <a:r>
                        <a:rPr lang="en-GB" sz="1100" dirty="0" smtClean="0">
                          <a:effectLst/>
                          <a:latin typeface="+mj-lt"/>
                          <a:ea typeface="Times New Roman"/>
                        </a:rPr>
                        <a:t>Pass band</a:t>
                      </a:r>
                      <a:endParaRPr lang="en-GB" sz="1100" dirty="0">
                        <a:effectLst/>
                        <a:latin typeface="+mj-lt"/>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latin typeface="+mj-lt"/>
                          <a:ea typeface="Times New Roman"/>
                        </a:rPr>
                        <a:t>500 MHz -1 GHz</a:t>
                      </a:r>
                      <a:endParaRPr lang="en-GB" sz="1100" dirty="0">
                        <a:effectLst/>
                        <a:latin typeface="+mj-lt"/>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latin typeface="+mj-lt"/>
                          <a:ea typeface="Times New Roman"/>
                        </a:rPr>
                        <a:t>1-2 GHz</a:t>
                      </a:r>
                      <a:endParaRPr lang="en-GB" sz="1100" dirty="0">
                        <a:effectLst/>
                        <a:latin typeface="+mj-lt"/>
                        <a:ea typeface="Times New Roman"/>
                      </a:endParaRPr>
                    </a:p>
                  </a:txBody>
                  <a:tcPr marL="68580" marR="68580" marT="0" marB="0"/>
                </a:tc>
                <a:tc>
                  <a:txBody>
                    <a:bodyPr/>
                    <a:lstStyle/>
                    <a:p>
                      <a:pPr>
                        <a:spcAft>
                          <a:spcPts val="0"/>
                        </a:spcAft>
                        <a:tabLst>
                          <a:tab pos="365760" algn="l"/>
                          <a:tab pos="822960" algn="l"/>
                          <a:tab pos="3840480" algn="l"/>
                        </a:tabLst>
                      </a:pPr>
                      <a:r>
                        <a:rPr lang="en-GB" sz="1100" dirty="0" smtClean="0">
                          <a:effectLst/>
                          <a:latin typeface="+mj-lt"/>
                          <a:ea typeface="Times New Roman"/>
                        </a:rPr>
                        <a:t>5-10 GHz</a:t>
                      </a:r>
                      <a:endParaRPr lang="en-GB" sz="1100" dirty="0">
                        <a:effectLst/>
                        <a:latin typeface="+mj-lt"/>
                        <a:ea typeface="Times New Roman"/>
                      </a:endParaRPr>
                    </a:p>
                  </a:txBody>
                  <a:tcPr marL="68580" marR="68580" marT="0" marB="0"/>
                </a:tc>
              </a:tr>
            </a:tbl>
          </a:graphicData>
        </a:graphic>
      </p:graphicFrame>
      <p:sp>
        <p:nvSpPr>
          <p:cNvPr id="14"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TextBox 1"/>
          <p:cNvSpPr txBox="1"/>
          <p:nvPr/>
        </p:nvSpPr>
        <p:spPr>
          <a:xfrm>
            <a:off x="1895912" y="5511567"/>
            <a:ext cx="5721292" cy="523220"/>
          </a:xfrm>
          <a:prstGeom prst="rect">
            <a:avLst/>
          </a:prstGeom>
          <a:noFill/>
        </p:spPr>
        <p:txBody>
          <a:bodyPr wrap="square" rtlCol="0">
            <a:spAutoFit/>
          </a:bodyPr>
          <a:lstStyle/>
          <a:p>
            <a:endParaRPr lang="en-GB" dirty="0"/>
          </a:p>
        </p:txBody>
      </p:sp>
      <p:sp>
        <p:nvSpPr>
          <p:cNvPr id="15" name="Right Arrow 14"/>
          <p:cNvSpPr/>
          <p:nvPr/>
        </p:nvSpPr>
        <p:spPr>
          <a:xfrm>
            <a:off x="6221413" y="3222625"/>
            <a:ext cx="849312"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48240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Release 15</a:t>
            </a:r>
            <a:endParaRPr lang="en-GB" sz="2400" dirty="0"/>
          </a:p>
        </p:txBody>
      </p:sp>
      <p:sp>
        <p:nvSpPr>
          <p:cNvPr id="29699" name="Content Placeholder 2"/>
          <p:cNvSpPr>
            <a:spLocks noGrp="1"/>
          </p:cNvSpPr>
          <p:nvPr>
            <p:ph idx="1"/>
          </p:nvPr>
        </p:nvSpPr>
        <p:spPr>
          <a:xfrm>
            <a:off x="468313" y="1218496"/>
            <a:ext cx="8229600" cy="5106988"/>
          </a:xfrm>
        </p:spPr>
        <p:txBody>
          <a:bodyPr/>
          <a:lstStyle/>
          <a:p>
            <a:endParaRPr lang="en-GB" sz="20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857" y="1496817"/>
            <a:ext cx="4848531" cy="4668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54860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Release 15</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3088" y="1219200"/>
            <a:ext cx="5180049" cy="510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9605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Sub carrier spacing and frame structure</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1661" y="2271917"/>
            <a:ext cx="54006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945868" y="1446213"/>
            <a:ext cx="49053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06011" y="5645791"/>
            <a:ext cx="7432646" cy="954107"/>
          </a:xfrm>
          <a:prstGeom prst="rect">
            <a:avLst/>
          </a:prstGeom>
          <a:noFill/>
        </p:spPr>
        <p:txBody>
          <a:bodyPr wrap="square" rtlCol="0">
            <a:spAutoFit/>
          </a:bodyPr>
          <a:lstStyle/>
          <a:p>
            <a:r>
              <a:rPr lang="en-GB" sz="1400" dirty="0" smtClean="0"/>
              <a:t>Symbol and slot length scale with sub carrier spacing</a:t>
            </a:r>
          </a:p>
          <a:p>
            <a:r>
              <a:rPr lang="en-GB" sz="1400" dirty="0" smtClean="0"/>
              <a:t>Cyclic prefix lengths also dependent on slot length</a:t>
            </a:r>
          </a:p>
          <a:p>
            <a:r>
              <a:rPr lang="en-GB" sz="1400" dirty="0" smtClean="0"/>
              <a:t>Need to coordinate control signals and channels in time domain to avoid interference between LTE and NR </a:t>
            </a:r>
            <a:endParaRPr lang="en-GB" sz="1400" dirty="0"/>
          </a:p>
        </p:txBody>
      </p:sp>
    </p:spTree>
    <p:extLst>
      <p:ext uri="{BB962C8B-B14F-4D97-AF65-F5344CB8AC3E}">
        <p14:creationId xmlns:p14="http://schemas.microsoft.com/office/powerpoint/2010/main" val="24770618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Mini slots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2400" dirty="0" smtClean="0"/>
              <a:t>Mini slots needed for URLLC and for operation in unlicensed bands for example to start transmission directly after a successful listen before talk procedure without waiting for the slot boundary</a:t>
            </a:r>
          </a:p>
          <a:p>
            <a:r>
              <a:rPr lang="en-GB" sz="2400" dirty="0" smtClean="0"/>
              <a:t>Mini slots consist of two or more symbols – the first symbol includes uplink or downlink control information</a:t>
            </a:r>
          </a:p>
          <a:p>
            <a:r>
              <a:rPr lang="en-GB" sz="2400" dirty="0" smtClean="0"/>
              <a:t>Mini slots can be used for URLLC pre emption in eMBB</a:t>
            </a:r>
            <a:endParaRPr lang="en-GB" sz="2400" dirty="0"/>
          </a:p>
        </p:txBody>
      </p:sp>
    </p:spTree>
    <p:extLst>
      <p:ext uri="{BB962C8B-B14F-4D97-AF65-F5344CB8AC3E}">
        <p14:creationId xmlns:p14="http://schemas.microsoft.com/office/powerpoint/2010/main" val="12200876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Synchronisation Signal Blocks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dirty="0" smtClean="0"/>
              <a:t>Synchronisation Signal Blocks</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7" y="2408238"/>
            <a:ext cx="5876925"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0424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Physical block resources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2225" y="2567781"/>
            <a:ext cx="65817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2247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Block bandwidths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1875" y="2539206"/>
            <a:ext cx="45624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7014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710" y="1628775"/>
            <a:ext cx="7776805"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783" y="202909"/>
            <a:ext cx="3000375"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20901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Standards and spectrum</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altLang="en-US" sz="1600" dirty="0" err="1" smtClean="0"/>
              <a:t>Rel</a:t>
            </a:r>
            <a:r>
              <a:rPr lang="en-GB" altLang="en-US" sz="1600" dirty="0" smtClean="0"/>
              <a:t> </a:t>
            </a:r>
            <a:r>
              <a:rPr lang="en-GB" altLang="en-US" sz="1600" dirty="0"/>
              <a:t>9 introduced Bands 18 and 19 LTE 800 for Japan, Band 20 and 21, LTE 1500 for Japan and MBSFN</a:t>
            </a:r>
          </a:p>
          <a:p>
            <a:r>
              <a:rPr lang="en-GB" altLang="en-US" sz="1600" dirty="0" err="1"/>
              <a:t>Rel</a:t>
            </a:r>
            <a:r>
              <a:rPr lang="en-GB" altLang="en-US" sz="1600" dirty="0"/>
              <a:t> 10 LTE Advanced – Carrier aggregation</a:t>
            </a:r>
          </a:p>
          <a:p>
            <a:r>
              <a:rPr lang="en-GB" altLang="en-US" sz="1600" dirty="0" smtClean="0"/>
              <a:t>R11 </a:t>
            </a:r>
            <a:r>
              <a:rPr lang="en-GB" altLang="en-US" sz="1600" dirty="0"/>
              <a:t>new frequency bands including downlink only 717 to 728 MHz (US Channel 55 Media FLO) for CA with Bands 2 and 4 </a:t>
            </a:r>
          </a:p>
          <a:p>
            <a:r>
              <a:rPr lang="en-GB" altLang="en-US" sz="1600" dirty="0"/>
              <a:t>R12 completion </a:t>
            </a:r>
            <a:r>
              <a:rPr lang="en-GB" altLang="en-US" sz="1600" dirty="0" smtClean="0"/>
              <a:t>2014 - </a:t>
            </a:r>
            <a:r>
              <a:rPr lang="en-GB" altLang="en-US" sz="1600" dirty="0"/>
              <a:t>includes 461 to 468 and 451 to 458 MHz for </a:t>
            </a:r>
            <a:r>
              <a:rPr lang="en-GB" altLang="en-US" sz="1600" dirty="0" smtClean="0"/>
              <a:t>Brazil (Band 31), </a:t>
            </a:r>
            <a:r>
              <a:rPr lang="en-GB" altLang="en-US" sz="1600" dirty="0"/>
              <a:t>1670 to 1675 and 1646 to 1651 MHz for the US, 2350 to 2360 and 2305 to 2315 MHz WCS band for the </a:t>
            </a:r>
            <a:r>
              <a:rPr lang="en-GB" altLang="en-US" sz="1600" dirty="0" smtClean="0"/>
              <a:t>US (Band 70)</a:t>
            </a:r>
            <a:endParaRPr lang="en-GB" altLang="en-US" sz="1600" dirty="0"/>
          </a:p>
          <a:p>
            <a:r>
              <a:rPr lang="en-GB" altLang="en-US" sz="1600" dirty="0"/>
              <a:t>R12 study item to repurpose 30 MHz satellite spectrum adjacent to Band </a:t>
            </a:r>
            <a:r>
              <a:rPr lang="en-GB" altLang="en-US" sz="1600" dirty="0" smtClean="0"/>
              <a:t>1</a:t>
            </a:r>
          </a:p>
          <a:p>
            <a:r>
              <a:rPr lang="en-GB" altLang="en-US" sz="1600" dirty="0" smtClean="0"/>
              <a:t>Band 71 (US 600 MHz)</a:t>
            </a:r>
          </a:p>
          <a:p>
            <a:r>
              <a:rPr lang="en-GB" altLang="en-US" sz="1600" dirty="0" smtClean="0"/>
              <a:t>Wi-Fi/LTE </a:t>
            </a:r>
            <a:r>
              <a:rPr lang="en-GB" altLang="en-US" sz="1600" dirty="0"/>
              <a:t>(inter RAT) carrier aggregation</a:t>
            </a: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4496375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381" y="1628775"/>
            <a:ext cx="8019463"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56313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2200" y="1628775"/>
            <a:ext cx="7521826"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23379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600" y="1628775"/>
            <a:ext cx="7905026"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9402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0444" y="1628775"/>
            <a:ext cx="7945338"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01398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4775" y="1628775"/>
            <a:ext cx="7776675"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29855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804" y="1628775"/>
            <a:ext cx="7866618"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29817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4393" y="1628775"/>
            <a:ext cx="7857440"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99230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098" y="1628775"/>
            <a:ext cx="8022030"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85791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9236" y="1628775"/>
            <a:ext cx="7827753"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75776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0230" y="1628775"/>
            <a:ext cx="7845765"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07828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 Time and frequency domain</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1800" dirty="0" smtClean="0"/>
              <a:t>LTE Advanced Pro specified</a:t>
            </a:r>
            <a:r>
              <a:rPr lang="en-GB" sz="1800" dirty="0"/>
              <a:t> </a:t>
            </a:r>
            <a:r>
              <a:rPr lang="en-GB" sz="1800" dirty="0" smtClean="0"/>
              <a:t>in Release 13 – increases five component carriers (5X 20 MHz=100 MHz) to potentially 32</a:t>
            </a:r>
          </a:p>
          <a:p>
            <a:r>
              <a:rPr lang="en-GB" sz="1800" dirty="0" smtClean="0">
                <a:latin typeface="Arial" charset="0"/>
                <a:ea typeface="ＭＳ Ｐゴシック" charset="0"/>
                <a:cs typeface="ＭＳ Ｐゴシック" charset="0"/>
              </a:rPr>
              <a:t>Problems of cross isolation between bands (inter band CA)</a:t>
            </a:r>
          </a:p>
          <a:p>
            <a:r>
              <a:rPr lang="en-GB" sz="1800" dirty="0" smtClean="0">
                <a:latin typeface="Arial" charset="0"/>
                <a:ea typeface="ＭＳ Ｐゴシック" charset="0"/>
                <a:cs typeface="ＭＳ Ｐゴシック" charset="0"/>
              </a:rPr>
              <a:t>High peak to average ratio for intra band and requirement to support 26 dBm (400 milliwatts)</a:t>
            </a:r>
          </a:p>
          <a:p>
            <a:r>
              <a:rPr lang="en-GB" sz="1800" dirty="0" smtClean="0">
                <a:latin typeface="Arial" charset="0"/>
                <a:ea typeface="ＭＳ Ｐゴシック" charset="0"/>
                <a:cs typeface="ＭＳ Ｐゴシック" charset="0"/>
              </a:rPr>
              <a:t>Envelope tracking is band width limited to 20 or 40 MHz and projects noise into the receive path</a:t>
            </a:r>
          </a:p>
          <a:p>
            <a:r>
              <a:rPr lang="en-GB" sz="1800" dirty="0">
                <a:latin typeface="Arial" charset="0"/>
                <a:ea typeface="ＭＳ Ｐゴシック" charset="0"/>
                <a:cs typeface="ＭＳ Ｐゴシック" charset="0"/>
              </a:rPr>
              <a:t>Phase </a:t>
            </a:r>
            <a:r>
              <a:rPr lang="en-GB" sz="1800" dirty="0" smtClean="0">
                <a:latin typeface="Arial" charset="0"/>
                <a:ea typeface="ＭＳ Ｐゴシック" charset="0"/>
                <a:cs typeface="ＭＳ Ｐゴシック" charset="0"/>
              </a:rPr>
              <a:t>1 5G Release 15 due in late 2018 concentrates on sub 6 GHz (including 3.8-4.99 GHz)</a:t>
            </a:r>
          </a:p>
          <a:p>
            <a:r>
              <a:rPr lang="en-GB" sz="1800" dirty="0" smtClean="0">
                <a:latin typeface="Arial" charset="0"/>
                <a:ea typeface="ＭＳ Ｐゴシック" charset="0"/>
                <a:cs typeface="ＭＳ Ｐゴシック" charset="0"/>
              </a:rPr>
              <a:t>256 QAM and 4x4 MIMO</a:t>
            </a:r>
          </a:p>
          <a:p>
            <a:r>
              <a:rPr lang="en-GB" sz="1800" dirty="0" smtClean="0">
                <a:latin typeface="Arial" charset="0"/>
                <a:ea typeface="ＭＳ Ｐゴシック" charset="0"/>
                <a:cs typeface="ＭＳ Ｐゴシック" charset="0"/>
              </a:rPr>
              <a:t>Release 16 (Phase 2)  includes 28 and 38 GHz based  beam forming</a:t>
            </a:r>
          </a:p>
          <a:p>
            <a:r>
              <a:rPr lang="en-GB" sz="1800" dirty="0" smtClean="0">
                <a:latin typeface="Arial" charset="0"/>
                <a:ea typeface="ＭＳ Ｐゴシック" charset="0"/>
                <a:cs typeface="ＭＳ Ｐゴシック" charset="0"/>
              </a:rPr>
              <a:t>Release 15 by June 2018</a:t>
            </a:r>
          </a:p>
          <a:p>
            <a:r>
              <a:rPr lang="en-GB" sz="1800" dirty="0" smtClean="0">
                <a:latin typeface="Arial" charset="0"/>
                <a:ea typeface="ＭＳ Ｐゴシック" charset="0"/>
                <a:cs typeface="ＭＳ Ｐゴシック" charset="0"/>
              </a:rPr>
              <a:t>Release 16  by December 2019</a:t>
            </a:r>
          </a:p>
          <a:p>
            <a:r>
              <a:rPr lang="en-GB" sz="1800" dirty="0" smtClean="0">
                <a:latin typeface="Arial" charset="0"/>
                <a:ea typeface="ＭＳ Ｐゴシック" charset="0"/>
                <a:cs typeface="ＭＳ Ｐゴシック" charset="0"/>
              </a:rPr>
              <a:t>0.1 millisecond sub frames</a:t>
            </a:r>
          </a:p>
          <a:p>
            <a:r>
              <a:rPr lang="en-GB" sz="1800" dirty="0" smtClean="0">
                <a:latin typeface="Arial" charset="0"/>
                <a:ea typeface="ＭＳ Ｐゴシック" charset="0"/>
                <a:cs typeface="ＭＳ Ｐゴシック" charset="0"/>
              </a:rPr>
              <a:t>15, 30, 60, 120, 240, 480 KHz sub carriers</a:t>
            </a:r>
          </a:p>
          <a:p>
            <a:endParaRPr lang="en-GB" dirty="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7333907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2052" y="1628775"/>
            <a:ext cx="8102122"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085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506" y="1628775"/>
            <a:ext cx="7833214"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91590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 Beam Based Air Interface</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254" y="1628775"/>
            <a:ext cx="8051718"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8005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2045" y="1628775"/>
            <a:ext cx="7962135"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84562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3916" y="1628775"/>
            <a:ext cx="8018394"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24773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0597" y="1628775"/>
            <a:ext cx="7885032"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21533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5697" y="1628775"/>
            <a:ext cx="7894831"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59865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8769" y="1628775"/>
            <a:ext cx="7848687"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45132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077" y="1628775"/>
            <a:ext cx="7978072"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64476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CPRI</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87525" y="2186781"/>
            <a:ext cx="5591175"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8645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IMT 2020</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1400" dirty="0" smtClean="0">
                <a:latin typeface="Arial" charset="0"/>
                <a:ea typeface="ＭＳ Ｐゴシック" charset="0"/>
                <a:cs typeface="ＭＳ Ｐゴシック" charset="0"/>
              </a:rPr>
              <a:t>2G GSM 20 millisecond frame rate (voice syllabic rate) 13 kilobit voice codec with 3k/bits of coding=16 kbps= 144 kbps ISDN</a:t>
            </a:r>
          </a:p>
          <a:p>
            <a:r>
              <a:rPr lang="en-GB" sz="1400" dirty="0" smtClean="0">
                <a:latin typeface="Arial" charset="0"/>
                <a:ea typeface="ＭＳ Ｐゴシック" charset="0"/>
                <a:cs typeface="ＭＳ Ｐゴシック" charset="0"/>
              </a:rPr>
              <a:t>3G ATM 10 millisecond</a:t>
            </a:r>
          </a:p>
          <a:p>
            <a:r>
              <a:rPr lang="en-GB" sz="1400" dirty="0" smtClean="0">
                <a:latin typeface="Arial" charset="0"/>
                <a:ea typeface="ＭＳ Ｐゴシック" charset="0"/>
                <a:cs typeface="ＭＳ Ｐゴシック" charset="0"/>
              </a:rPr>
              <a:t>4G 10 milliseconds but with sub frames –two half frames- each half frame split into 5 one millisecond frames</a:t>
            </a:r>
          </a:p>
          <a:p>
            <a:r>
              <a:rPr lang="en-GB" sz="1400" dirty="0" smtClean="0">
                <a:latin typeface="Arial" charset="0"/>
                <a:ea typeface="ＭＳ Ｐゴシック" charset="0"/>
                <a:cs typeface="ＭＳ Ｐゴシック" charset="0"/>
              </a:rPr>
              <a:t>5G 0.1 millisecond – theoretical benefit is layer 1 latency, multiplexing efficiency and power efficiency gain (sub frames, slots and mini slots)</a:t>
            </a:r>
          </a:p>
          <a:p>
            <a:r>
              <a:rPr lang="en-GB" sz="1400" dirty="0" smtClean="0">
                <a:latin typeface="Arial" charset="0"/>
                <a:ea typeface="ＭＳ Ｐゴシック" charset="0"/>
                <a:cs typeface="ＭＳ Ｐゴシック" charset="0"/>
              </a:rPr>
              <a:t>Principle of lean transmission (improve throughput to overhead ratio also known as ‘good put’)</a:t>
            </a:r>
          </a:p>
          <a:p>
            <a:r>
              <a:rPr lang="en-GB" sz="1400" dirty="0" smtClean="0">
                <a:latin typeface="Arial" charset="0"/>
                <a:ea typeface="ＭＳ Ｐゴシック" charset="0"/>
                <a:cs typeface="ＭＳ Ｐゴシック" charset="0"/>
              </a:rPr>
              <a:t>Coexistence of LTE and 5G ‘New Radio’ coexistence in the same spectrum</a:t>
            </a:r>
            <a:endParaRPr lang="en-GB" sz="1400" dirty="0">
              <a:latin typeface="Arial" charset="0"/>
              <a:ea typeface="ＭＳ Ｐゴシック" charset="0"/>
              <a:cs typeface="ＭＳ Ｐゴシック" charset="0"/>
            </a:endParaRPr>
          </a:p>
          <a:p>
            <a:r>
              <a:rPr lang="en-GB" sz="1400" dirty="0" smtClean="0">
                <a:latin typeface="Arial" charset="0"/>
                <a:ea typeface="ＭＳ Ｐゴシック" charset="0"/>
                <a:cs typeface="ＭＳ Ｐゴシック" charset="0"/>
              </a:rPr>
              <a:t>Access/backhaul integration (study item for 2017)</a:t>
            </a:r>
          </a:p>
          <a:p>
            <a:r>
              <a:rPr lang="en-GB" sz="1400" dirty="0" smtClean="0"/>
              <a:t>Need to minimize signalling </a:t>
            </a:r>
            <a:r>
              <a:rPr lang="en-GB" sz="1400" dirty="0"/>
              <a:t>overhead </a:t>
            </a:r>
            <a:r>
              <a:rPr lang="en-GB" sz="1400" dirty="0" smtClean="0"/>
              <a:t>due </a:t>
            </a:r>
            <a:r>
              <a:rPr lang="en-GB" sz="1400" dirty="0"/>
              <a:t>to stringent time synchronization required to maintain </a:t>
            </a:r>
            <a:r>
              <a:rPr lang="en-GB" sz="1400" dirty="0" smtClean="0"/>
              <a:t>orthogonality </a:t>
            </a:r>
            <a:r>
              <a:rPr lang="en-GB" sz="1400" dirty="0"/>
              <a:t>between different UEs</a:t>
            </a:r>
            <a:endParaRPr lang="en-GB" sz="1400" dirty="0" smtClean="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sz="1400" dirty="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45" y="4113926"/>
            <a:ext cx="33337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9335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CPRI Common Public Radio Interface</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a:xfrm>
            <a:off x="468313" y="1628775"/>
            <a:ext cx="8229600" cy="4612634"/>
          </a:xfrm>
        </p:spPr>
        <p:txBody>
          <a:bodyPr/>
          <a:lstStyle/>
          <a:p>
            <a:r>
              <a:rPr lang="en-GB" sz="1400" dirty="0"/>
              <a:t>CPRI specification </a:t>
            </a:r>
            <a:r>
              <a:rPr lang="en-GB" sz="1400" dirty="0" smtClean="0"/>
              <a:t>defines </a:t>
            </a:r>
            <a:r>
              <a:rPr lang="en-GB" sz="1400" dirty="0"/>
              <a:t>the </a:t>
            </a:r>
            <a:r>
              <a:rPr lang="en-GB" sz="1400" dirty="0" smtClean="0"/>
              <a:t>criteria </a:t>
            </a:r>
            <a:r>
              <a:rPr lang="en-GB" sz="1400" dirty="0"/>
              <a:t>for interfacing transport, connectivity and control communications between the BBU and RRU</a:t>
            </a:r>
            <a:r>
              <a:rPr lang="en-GB" sz="1400" dirty="0" smtClean="0"/>
              <a:t>. Specification V.0 published by the IEEE in 2003</a:t>
            </a:r>
          </a:p>
          <a:p>
            <a:r>
              <a:rPr lang="en-GB" sz="1400" dirty="0" smtClean="0"/>
              <a:t>It is not a standard. Each </a:t>
            </a:r>
            <a:r>
              <a:rPr lang="en-GB" sz="1400" dirty="0"/>
              <a:t>radio equipment OEM encodes a </a:t>
            </a:r>
            <a:r>
              <a:rPr lang="en-GB" sz="1400" b="1" dirty="0"/>
              <a:t>unique adaptation</a:t>
            </a:r>
            <a:r>
              <a:rPr lang="en-GB" sz="1400" dirty="0"/>
              <a:t> of the specification to provide processing efficiencies unique to their hardware. </a:t>
            </a:r>
          </a:p>
          <a:p>
            <a:r>
              <a:rPr lang="en-GB" sz="1400" dirty="0"/>
              <a:t>In the </a:t>
            </a:r>
            <a:r>
              <a:rPr lang="en-GB" sz="1400" b="1" dirty="0"/>
              <a:t>distributed antenna system (DAS) </a:t>
            </a:r>
            <a:r>
              <a:rPr lang="en-GB" sz="1400" dirty="0"/>
              <a:t>marketplace, system vendors traditionally have not been able to interface their equipment directly with base station systems using the CPRI protocol</a:t>
            </a:r>
            <a:r>
              <a:rPr lang="en-GB" sz="1400" dirty="0" smtClean="0"/>
              <a:t>.</a:t>
            </a:r>
          </a:p>
          <a:p>
            <a:r>
              <a:rPr lang="en-GB" sz="1400" dirty="0" smtClean="0"/>
              <a:t>Instead</a:t>
            </a:r>
            <a:r>
              <a:rPr lang="en-GB" sz="1400" dirty="0"/>
              <a:t>, the DAS interface used </a:t>
            </a:r>
            <a:r>
              <a:rPr lang="en-GB" sz="1400" dirty="0" smtClean="0"/>
              <a:t>analogue </a:t>
            </a:r>
            <a:r>
              <a:rPr lang="en-GB" sz="1400" dirty="0"/>
              <a:t>radio frequency (RF) processing, remote radio heads for amplification, stacks of signal manipulation panels and complex cabling </a:t>
            </a:r>
            <a:r>
              <a:rPr lang="en-GB" sz="1400" dirty="0" smtClean="0"/>
              <a:t>networks.</a:t>
            </a:r>
          </a:p>
          <a:p>
            <a:r>
              <a:rPr lang="en-GB" sz="1400" dirty="0" smtClean="0"/>
              <a:t>HARQ (</a:t>
            </a:r>
            <a:r>
              <a:rPr lang="en-GB" sz="1400" dirty="0"/>
              <a:t>Hybrid automatic repeat </a:t>
            </a:r>
            <a:r>
              <a:rPr lang="en-GB" sz="1400" dirty="0" smtClean="0"/>
              <a:t>high-rate </a:t>
            </a:r>
            <a:r>
              <a:rPr lang="en-GB" sz="1400" dirty="0"/>
              <a:t>forward error-correcting coding and ARQ error-control</a:t>
            </a:r>
            <a:r>
              <a:rPr lang="en-GB" sz="1400" dirty="0" smtClean="0"/>
              <a:t>.</a:t>
            </a:r>
          </a:p>
          <a:p>
            <a:r>
              <a:rPr lang="en-GB" sz="1400" dirty="0" smtClean="0"/>
              <a:t>64 QAM LTE modulated directly onto RF signal on fibre</a:t>
            </a:r>
          </a:p>
          <a:p>
            <a:r>
              <a:rPr lang="en-GB" sz="1400" dirty="0" smtClean="0"/>
              <a:t>HARQ budget for LTE is </a:t>
            </a:r>
            <a:r>
              <a:rPr lang="en-GB" sz="1400" dirty="0"/>
              <a:t>3 ms </a:t>
            </a:r>
            <a:r>
              <a:rPr lang="en-GB" sz="1400" dirty="0" smtClean="0"/>
              <a:t>with 2 ms as a target (5G target of 1 ms)</a:t>
            </a:r>
          </a:p>
          <a:p>
            <a:r>
              <a:rPr lang="en-GB" sz="1400" dirty="0" smtClean="0"/>
              <a:t>CPRI </a:t>
            </a:r>
            <a:r>
              <a:rPr lang="en-GB" sz="1400" dirty="0"/>
              <a:t>consumes part of that budget with D/A, A/D processing, coding and framing</a:t>
            </a:r>
            <a:r>
              <a:rPr lang="en-GB" sz="1400" dirty="0" smtClean="0"/>
              <a:t>.</a:t>
            </a:r>
          </a:p>
          <a:p>
            <a:r>
              <a:rPr lang="en-GB" sz="1400" dirty="0" smtClean="0"/>
              <a:t>By </a:t>
            </a:r>
            <a:r>
              <a:rPr lang="en-GB" sz="1400" dirty="0"/>
              <a:t>eliminating CPRI, </a:t>
            </a:r>
            <a:r>
              <a:rPr lang="en-GB" sz="1400" dirty="0" smtClean="0"/>
              <a:t>the total </a:t>
            </a:r>
            <a:r>
              <a:rPr lang="en-GB" sz="1400" dirty="0"/>
              <a:t>processing </a:t>
            </a:r>
            <a:r>
              <a:rPr lang="en-GB" sz="1400" dirty="0" smtClean="0"/>
              <a:t>time is shortened but fibre dispersion/scattering of the signal adds delay</a:t>
            </a:r>
          </a:p>
          <a:p>
            <a:r>
              <a:rPr lang="en-GB" sz="1400" dirty="0" smtClean="0"/>
              <a:t>Every </a:t>
            </a:r>
            <a:r>
              <a:rPr lang="en-GB" sz="1400" dirty="0"/>
              <a:t>10 micro seconds saved in processing adds 1 km </a:t>
            </a:r>
            <a:r>
              <a:rPr lang="en-GB" sz="1400" dirty="0" smtClean="0"/>
              <a:t>of fibre </a:t>
            </a:r>
            <a:r>
              <a:rPr lang="en-GB" sz="1400" dirty="0"/>
              <a:t>reach. </a:t>
            </a:r>
            <a:endParaRPr lang="en-GB" sz="1400" dirty="0" smtClean="0"/>
          </a:p>
          <a:p>
            <a:r>
              <a:rPr lang="en-GB" sz="1400" dirty="0" smtClean="0"/>
              <a:t>As </a:t>
            </a:r>
            <a:r>
              <a:rPr lang="en-GB" sz="1400" dirty="0"/>
              <a:t>processing speeds and algorithms improve, it may be possible to have </a:t>
            </a:r>
            <a:r>
              <a:rPr lang="en-GB" sz="1400" dirty="0" smtClean="0"/>
              <a:t>front haul </a:t>
            </a:r>
            <a:r>
              <a:rPr lang="en-GB" sz="1400" dirty="0"/>
              <a:t>reach out to 100 km (</a:t>
            </a:r>
            <a:r>
              <a:rPr lang="en-GB" sz="1400"/>
              <a:t>1ms</a:t>
            </a:r>
            <a:r>
              <a:rPr lang="en-GB" sz="1400" smtClean="0"/>
              <a:t>)</a:t>
            </a:r>
            <a:endParaRPr lang="en-GB" sz="1400" dirty="0" smtClean="0"/>
          </a:p>
          <a:p>
            <a:r>
              <a:rPr lang="en-GB" sz="1400" dirty="0" smtClean="0">
                <a:hlinkClick r:id="rId2"/>
              </a:rPr>
              <a:t>http</a:t>
            </a:r>
            <a:r>
              <a:rPr lang="en-GB" sz="1400" dirty="0">
                <a:hlinkClick r:id="rId2"/>
              </a:rPr>
              <a:t>://www.commscope.com/Blog/CommScope-Definitions-What-Is-CPRI</a:t>
            </a:r>
            <a:r>
              <a:rPr lang="en-GB" sz="1400" dirty="0" smtClean="0">
                <a:hlinkClick r:id="rId2"/>
              </a:rPr>
              <a:t>/</a:t>
            </a:r>
            <a:endParaRPr lang="en-GB" sz="1400" dirty="0" smtClean="0"/>
          </a:p>
          <a:p>
            <a:endParaRPr lang="en-GB" sz="1100" dirty="0"/>
          </a:p>
          <a:p>
            <a:endParaRPr lang="en-GB" dirty="0"/>
          </a:p>
        </p:txBody>
      </p:sp>
    </p:spTree>
    <p:extLst>
      <p:ext uri="{BB962C8B-B14F-4D97-AF65-F5344CB8AC3E}">
        <p14:creationId xmlns:p14="http://schemas.microsoft.com/office/powerpoint/2010/main" val="13761464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OBSAI</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6751" y="948531"/>
            <a:ext cx="7112724"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979802" y="5461233"/>
            <a:ext cx="5821959" cy="523220"/>
          </a:xfrm>
          <a:prstGeom prst="rect">
            <a:avLst/>
          </a:prstGeom>
          <a:noFill/>
        </p:spPr>
        <p:txBody>
          <a:bodyPr wrap="square" rtlCol="0">
            <a:spAutoFit/>
          </a:bodyPr>
          <a:lstStyle/>
          <a:p>
            <a:r>
              <a:rPr lang="en-GB" dirty="0"/>
              <a:t>http://www.obsai.com/</a:t>
            </a:r>
          </a:p>
        </p:txBody>
      </p:sp>
    </p:spTree>
    <p:extLst>
      <p:ext uri="{BB962C8B-B14F-4D97-AF65-F5344CB8AC3E}">
        <p14:creationId xmlns:p14="http://schemas.microsoft.com/office/powerpoint/2010/main" val="98383871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RF over Fibre</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sz="1400" dirty="0" smtClean="0"/>
              <a:t>Highly </a:t>
            </a:r>
            <a:r>
              <a:rPr lang="en-GB" sz="1400" dirty="0"/>
              <a:t>linear </a:t>
            </a:r>
            <a:r>
              <a:rPr lang="en-GB" sz="1400" dirty="0" smtClean="0"/>
              <a:t>fibre </a:t>
            </a:r>
            <a:r>
              <a:rPr lang="en-GB" sz="1400" dirty="0"/>
              <a:t>optic transceiver with IIP3 &gt; 35 </a:t>
            </a:r>
            <a:r>
              <a:rPr lang="en-GB" sz="1400" dirty="0" smtClean="0"/>
              <a:t>dBm</a:t>
            </a:r>
          </a:p>
          <a:p>
            <a:r>
              <a:rPr lang="en-GB" sz="1400" dirty="0" smtClean="0"/>
              <a:t>Operating </a:t>
            </a:r>
            <a:r>
              <a:rPr lang="en-GB" sz="1400" dirty="0"/>
              <a:t>at noise level of -</a:t>
            </a:r>
            <a:r>
              <a:rPr lang="en-GB" sz="1400" dirty="0" smtClean="0"/>
              <a:t>160dB/Hz</a:t>
            </a:r>
          </a:p>
          <a:p>
            <a:r>
              <a:rPr lang="en-GB" sz="1400" dirty="0" smtClean="0"/>
              <a:t>71 </a:t>
            </a:r>
            <a:r>
              <a:rPr lang="en-GB" sz="1400" dirty="0"/>
              <a:t>km RF over </a:t>
            </a:r>
            <a:r>
              <a:rPr lang="en-GB" sz="1400" dirty="0" smtClean="0"/>
              <a:t>Fibre </a:t>
            </a:r>
            <a:r>
              <a:rPr lang="en-GB" sz="1400" dirty="0"/>
              <a:t>LTE-Ultra transmission </a:t>
            </a:r>
            <a:r>
              <a:rPr lang="en-GB" sz="1400" dirty="0" smtClean="0"/>
              <a:t>links</a:t>
            </a:r>
          </a:p>
          <a:p>
            <a:r>
              <a:rPr lang="en-GB" sz="1400" dirty="0" smtClean="0"/>
              <a:t>Five </a:t>
            </a:r>
            <a:r>
              <a:rPr lang="en-GB" sz="1400" dirty="0"/>
              <a:t>20 MHz intra-band aggregated carriers for a total of 100 </a:t>
            </a:r>
            <a:r>
              <a:rPr lang="en-GB" sz="1400" dirty="0" smtClean="0"/>
              <a:t>MHz</a:t>
            </a:r>
          </a:p>
          <a:p>
            <a:r>
              <a:rPr lang="en-GB" sz="1400" dirty="0" smtClean="0"/>
              <a:t>3</a:t>
            </a:r>
            <a:r>
              <a:rPr lang="en-GB" sz="1400" dirty="0"/>
              <a:t>% Total EVM (</a:t>
            </a:r>
            <a:r>
              <a:rPr lang="en-GB" sz="1400" dirty="0" err="1"/>
              <a:t>rms</a:t>
            </a:r>
            <a:r>
              <a:rPr lang="en-GB" sz="1400" dirty="0"/>
              <a:t>) for 64QAM modulation. </a:t>
            </a:r>
            <a:endParaRPr lang="en-GB" sz="1400" dirty="0" smtClean="0"/>
          </a:p>
          <a:p>
            <a:r>
              <a:rPr lang="en-GB" sz="1400" dirty="0" smtClean="0"/>
              <a:t>Meets </a:t>
            </a:r>
            <a:r>
              <a:rPr lang="en-GB" sz="1400" dirty="0"/>
              <a:t>≤ 8% requirement for 64QAM set in 3GPP specification 36.104 for signal transmission between base station and remote radio head</a:t>
            </a:r>
            <a:r>
              <a:rPr lang="en-GB" sz="1400" dirty="0" smtClean="0"/>
              <a:t>.</a:t>
            </a:r>
          </a:p>
          <a:p>
            <a:r>
              <a:rPr lang="en-GB" sz="1400" dirty="0" smtClean="0"/>
              <a:t>CPRI/OBSAI </a:t>
            </a:r>
            <a:r>
              <a:rPr lang="en-GB" sz="1400" dirty="0"/>
              <a:t>transmission layer can </a:t>
            </a:r>
            <a:r>
              <a:rPr lang="en-GB" sz="1400" dirty="0" smtClean="0"/>
              <a:t>be </a:t>
            </a:r>
            <a:r>
              <a:rPr lang="en-GB" sz="1400" dirty="0"/>
              <a:t>eliminated and replaced with </a:t>
            </a:r>
            <a:r>
              <a:rPr lang="en-GB" sz="1400" dirty="0" smtClean="0"/>
              <a:t>higher </a:t>
            </a:r>
            <a:r>
              <a:rPr lang="en-GB" sz="1400" dirty="0"/>
              <a:t>bandwidth, lower cost </a:t>
            </a:r>
            <a:r>
              <a:rPr lang="en-GB" sz="1400" dirty="0" smtClean="0"/>
              <a:t>lower </a:t>
            </a:r>
            <a:r>
              <a:rPr lang="en-GB" sz="1400" dirty="0"/>
              <a:t>power direct RF over </a:t>
            </a:r>
            <a:r>
              <a:rPr lang="en-GB" sz="1400" dirty="0" smtClean="0"/>
              <a:t>Fibre LTE </a:t>
            </a:r>
            <a:r>
              <a:rPr lang="en-GB" sz="1400" dirty="0"/>
              <a:t>transmission</a:t>
            </a:r>
            <a:r>
              <a:rPr lang="en-GB" sz="1400" dirty="0" smtClean="0"/>
              <a:t>.</a:t>
            </a:r>
          </a:p>
          <a:p>
            <a:r>
              <a:rPr lang="en-GB" sz="1400" dirty="0" smtClean="0"/>
              <a:t>Implemented </a:t>
            </a:r>
            <a:r>
              <a:rPr lang="en-GB" sz="1400" dirty="0"/>
              <a:t>using wavelength division </a:t>
            </a:r>
            <a:r>
              <a:rPr lang="en-GB" sz="1400" dirty="0" smtClean="0"/>
              <a:t>multiplexing</a:t>
            </a:r>
          </a:p>
          <a:p>
            <a:r>
              <a:rPr lang="en-GB" sz="1400" dirty="0" smtClean="0"/>
              <a:t>Solution </a:t>
            </a:r>
            <a:r>
              <a:rPr lang="en-GB" sz="1400" dirty="0"/>
              <a:t>for implementing next generation 5G </a:t>
            </a:r>
            <a:r>
              <a:rPr lang="en-GB" sz="1400" dirty="0" smtClean="0"/>
              <a:t>front haul </a:t>
            </a:r>
            <a:r>
              <a:rPr lang="en-GB" sz="1400" dirty="0"/>
              <a:t>Cloud Radio Access </a:t>
            </a:r>
            <a:r>
              <a:rPr lang="en-GB" sz="1400" dirty="0" smtClean="0"/>
              <a:t>Networks</a:t>
            </a:r>
            <a:endParaRPr lang="en-GB" dirty="0" smtClean="0"/>
          </a:p>
          <a:p>
            <a:r>
              <a:rPr lang="en-GB" sz="1800" dirty="0"/>
              <a:t>http://www.apichip.com/rfof-5-lte-advanced-carriers-70km</a:t>
            </a:r>
            <a:r>
              <a:rPr lang="en-GB" dirty="0"/>
              <a:t>/</a:t>
            </a:r>
          </a:p>
        </p:txBody>
      </p:sp>
    </p:spTree>
    <p:extLst>
      <p:ext uri="{BB962C8B-B14F-4D97-AF65-F5344CB8AC3E}">
        <p14:creationId xmlns:p14="http://schemas.microsoft.com/office/powerpoint/2010/main" val="26528570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Nokia 5G NR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4654" y="1628775"/>
            <a:ext cx="7916918"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5836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802.11ax Qorvo White paper</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888" y="2162969"/>
            <a:ext cx="6648450" cy="33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23988" y="5662569"/>
            <a:ext cx="6696555" cy="461665"/>
          </a:xfrm>
          <a:prstGeom prst="rect">
            <a:avLst/>
          </a:prstGeom>
          <a:noFill/>
        </p:spPr>
        <p:txBody>
          <a:bodyPr wrap="square" rtlCol="0">
            <a:spAutoFit/>
          </a:bodyPr>
          <a:lstStyle/>
          <a:p>
            <a:r>
              <a:rPr lang="en-GB" sz="1200" dirty="0">
                <a:solidFill>
                  <a:schemeClr val="tx1"/>
                </a:solidFill>
              </a:rPr>
              <a:t>https://vertassets.blob.core.windows.net/download/7d705b86/7d705b86-8245-42b2-a160-863d22a8d720/802_11ax_5_things_to_know.pdf</a:t>
            </a:r>
          </a:p>
        </p:txBody>
      </p:sp>
    </p:spTree>
    <p:extLst>
      <p:ext uri="{BB962C8B-B14F-4D97-AF65-F5344CB8AC3E}">
        <p14:creationId xmlns:p14="http://schemas.microsoft.com/office/powerpoint/2010/main" val="27061516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a:t>802.11ax Qorvo White paper</a:t>
            </a:r>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2675" y="2582069"/>
            <a:ext cx="700087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1909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a:t>802.11ax Qorvo White paper</a:t>
            </a:r>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450" y="2062956"/>
            <a:ext cx="6791325"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1886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a:t>802.11ax Qorvo White paper</a:t>
            </a:r>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7900" y="1939131"/>
            <a:ext cx="721042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7885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a:t>802.11ax Qorvo White paper</a:t>
            </a:r>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46" y="1628775"/>
            <a:ext cx="6575334" cy="4392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77568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a:t>802.11ax Qorvo White paper</a:t>
            </a:r>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9388" y="3039269"/>
            <a:ext cx="62674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77792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5G Timing</a:t>
            </a:r>
            <a:endParaRPr lang="en-GB" dirty="0">
              <a:latin typeface="Arial" charset="0"/>
              <a:ea typeface="ＭＳ Ｐゴシック" charset="0"/>
              <a:cs typeface="ＭＳ Ｐゴシック" charset="0"/>
            </a:endParaRPr>
          </a:p>
        </p:txBody>
      </p:sp>
      <p:sp>
        <p:nvSpPr>
          <p:cNvPr id="16387" name="Content Placeholder 2"/>
          <p:cNvSpPr>
            <a:spLocks noGrp="1"/>
          </p:cNvSpPr>
          <p:nvPr>
            <p:ph idx="1"/>
          </p:nvPr>
        </p:nvSpPr>
        <p:spPr>
          <a:xfrm>
            <a:off x="468313" y="1066800"/>
            <a:ext cx="8229600" cy="4954588"/>
          </a:xfrm>
        </p:spPr>
        <p:txBody>
          <a:bodyPr/>
          <a:lstStyle/>
          <a:p>
            <a:r>
              <a:rPr lang="en-GB" sz="1400" dirty="0"/>
              <a:t>The time and </a:t>
            </a:r>
            <a:r>
              <a:rPr lang="en-GB" sz="1400" dirty="0" smtClean="0"/>
              <a:t>phase </a:t>
            </a:r>
            <a:r>
              <a:rPr lang="en-GB" sz="1400" dirty="0"/>
              <a:t>reference in LTE TDD and LTE Advanced has to be traceable back to Coordinated Universal Time and requires a phase accuracy of +- 1.5 microseconds for cell radii of up to 3 kilometres and +- 5 microseconds for cell radii over 3 kilometres</a:t>
            </a:r>
            <a:r>
              <a:rPr lang="en-GB" sz="1400" dirty="0" smtClean="0"/>
              <a:t>.</a:t>
            </a:r>
          </a:p>
          <a:p>
            <a:r>
              <a:rPr lang="en-GB" sz="1400" dirty="0" smtClean="0"/>
              <a:t>This </a:t>
            </a:r>
            <a:r>
              <a:rPr lang="en-GB" sz="1400" dirty="0"/>
              <a:t>is defined by the ITU standard ITU-T G.8272 and needs to compensate for variable delay introduced by router hardware and routing flexibility. </a:t>
            </a:r>
            <a:endParaRPr lang="en-GB" sz="1400" dirty="0" smtClean="0"/>
          </a:p>
          <a:p>
            <a:r>
              <a:rPr lang="en-GB" sz="1400" dirty="0" smtClean="0"/>
              <a:t>The </a:t>
            </a:r>
            <a:r>
              <a:rPr lang="en-GB" sz="1400" dirty="0"/>
              <a:t>base unit of Coordinated Universal Time is the SI (International System of Units) second. The Si second is defined by a caesium fountain atomic clock</a:t>
            </a:r>
            <a:r>
              <a:rPr lang="en-GB" sz="1400" dirty="0" smtClean="0"/>
              <a:t>.</a:t>
            </a:r>
          </a:p>
          <a:p>
            <a:r>
              <a:rPr lang="en-GB" sz="1400" dirty="0"/>
              <a:t>Chip Scale Atomic Clock Programme financed by DARPA with the mission to produce a miniature atomic </a:t>
            </a:r>
            <a:r>
              <a:rPr lang="en-GB" sz="1400" dirty="0" smtClean="0"/>
              <a:t>clock </a:t>
            </a:r>
            <a:r>
              <a:rPr lang="en-GB" sz="1400" dirty="0" smtClean="0">
                <a:hlinkClick r:id="rId3"/>
              </a:rPr>
              <a:t>https</a:t>
            </a:r>
            <a:r>
              <a:rPr lang="en-GB" sz="1400" dirty="0">
                <a:hlinkClick r:id="rId3"/>
              </a:rPr>
              <a:t>://</a:t>
            </a:r>
            <a:r>
              <a:rPr lang="en-GB" sz="1400" dirty="0" smtClean="0">
                <a:hlinkClick r:id="rId3"/>
              </a:rPr>
              <a:t>www.microsemi.com/products/timing-synchronization-systems/quantum-chip-scale-atomic-clock-intro</a:t>
            </a:r>
            <a:endParaRPr lang="en-GB" sz="1400" dirty="0" smtClean="0"/>
          </a:p>
          <a:p>
            <a:endParaRPr lang="en-GB" sz="1400" dirty="0" smtClean="0"/>
          </a:p>
          <a:p>
            <a:endParaRPr lang="en-GB" sz="1400" dirty="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sz="1400" dirty="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sz="1400" dirty="0" smtClean="0">
              <a:latin typeface="Arial" charset="0"/>
              <a:ea typeface="ＭＳ Ｐゴシック" charset="0"/>
              <a:cs typeface="ＭＳ Ｐゴシック" charset="0"/>
            </a:endParaRPr>
          </a:p>
          <a:p>
            <a:endParaRPr lang="en-GB" dirty="0">
              <a:latin typeface="Arial" charset="0"/>
              <a:ea typeface="ＭＳ Ｐゴシック" charset="0"/>
              <a:cs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847" y="3712348"/>
            <a:ext cx="1896764" cy="238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7740" y="3905295"/>
            <a:ext cx="2411013" cy="1388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6114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a:t>802.11ax </a:t>
            </a:r>
            <a:r>
              <a:rPr lang="en-GB" sz="2400" dirty="0" smtClean="0"/>
              <a:t>and Bluetooth BLE</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endParaRPr lang="en-GB"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776207" y="1573801"/>
            <a:ext cx="5731510" cy="2988945"/>
          </a:xfrm>
          <a:prstGeom prst="rect">
            <a:avLst/>
          </a:prstGeom>
          <a:noFill/>
          <a:ln>
            <a:noFill/>
          </a:ln>
          <a:extLst/>
        </p:spPr>
      </p:pic>
    </p:spTree>
    <p:extLst>
      <p:ext uri="{BB962C8B-B14F-4D97-AF65-F5344CB8AC3E}">
        <p14:creationId xmlns:p14="http://schemas.microsoft.com/office/powerpoint/2010/main" val="154274092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Bluetooth BLE for IOT the 5.0 spec</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5966" y="1338007"/>
            <a:ext cx="6943725" cy="4286250"/>
          </a:xfrm>
          <a:prstGeom prst="rect">
            <a:avLst/>
          </a:prstGeom>
          <a:noFill/>
          <a:ln w="9525">
            <a:noFill/>
            <a:miter lim="800000"/>
            <a:headEnd/>
            <a:tailEnd/>
          </a:ln>
          <a:extLst/>
        </p:spPr>
      </p:pic>
    </p:spTree>
    <p:extLst>
      <p:ext uri="{BB962C8B-B14F-4D97-AF65-F5344CB8AC3E}">
        <p14:creationId xmlns:p14="http://schemas.microsoft.com/office/powerpoint/2010/main" val="293234114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Bluetooth BLE for IOT the 5.0 spec</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dirty="0"/>
              <a:t>5.0 introduces high power (20 dBm/100 milliwatt) BLE for long distance (1600 metre range</a:t>
            </a:r>
            <a:r>
              <a:rPr lang="en-GB" dirty="0" smtClean="0"/>
              <a:t>).</a:t>
            </a:r>
          </a:p>
          <a:p>
            <a:r>
              <a:rPr lang="en-GB" dirty="0" smtClean="0"/>
              <a:t>This </a:t>
            </a:r>
            <a:r>
              <a:rPr lang="en-GB" dirty="0"/>
              <a:t>is used with additional error coding. </a:t>
            </a:r>
            <a:endParaRPr lang="en-GB" dirty="0" smtClean="0"/>
          </a:p>
          <a:p>
            <a:r>
              <a:rPr lang="en-GB" dirty="0" smtClean="0"/>
              <a:t>This </a:t>
            </a:r>
            <a:r>
              <a:rPr lang="en-GB" dirty="0"/>
              <a:t>means that high power 20 dBm BLE could be coexisting with 0dBm BLE or -20 dBm BLE or in special </a:t>
            </a:r>
            <a:r>
              <a:rPr lang="en-GB" dirty="0" smtClean="0"/>
              <a:t>cases -30 </a:t>
            </a:r>
            <a:r>
              <a:rPr lang="en-GB" dirty="0"/>
              <a:t>dBm ‘whisper mode’ BLE.</a:t>
            </a:r>
          </a:p>
        </p:txBody>
      </p:sp>
    </p:spTree>
    <p:extLst>
      <p:ext uri="{BB962C8B-B14F-4D97-AF65-F5344CB8AC3E}">
        <p14:creationId xmlns:p14="http://schemas.microsoft.com/office/powerpoint/2010/main" val="203014400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Bluetooth 5.0 2M PHY</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r>
              <a:rPr lang="en-GB" dirty="0" smtClean="0"/>
              <a:t>.</a:t>
            </a:r>
            <a:endParaRPr lang="en-GB" dirty="0"/>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462087"/>
            <a:ext cx="6076950" cy="3933825"/>
          </a:xfrm>
          <a:prstGeom prst="rect">
            <a:avLst/>
          </a:prstGeom>
          <a:noFill/>
          <a:ln w="9525">
            <a:noFill/>
            <a:miter lim="800000"/>
            <a:headEnd/>
            <a:tailEnd/>
          </a:ln>
          <a:extLst/>
        </p:spPr>
      </p:pic>
      <p:sp>
        <p:nvSpPr>
          <p:cNvPr id="4" name="TextBox 3"/>
          <p:cNvSpPr txBox="1"/>
          <p:nvPr/>
        </p:nvSpPr>
        <p:spPr>
          <a:xfrm>
            <a:off x="1694576" y="5670958"/>
            <a:ext cx="5721292" cy="707886"/>
          </a:xfrm>
          <a:prstGeom prst="rect">
            <a:avLst/>
          </a:prstGeom>
          <a:noFill/>
        </p:spPr>
        <p:txBody>
          <a:bodyPr wrap="square" rtlCol="0">
            <a:spAutoFit/>
          </a:bodyPr>
          <a:lstStyle/>
          <a:p>
            <a:r>
              <a:rPr lang="en-GB" sz="1200" u="sng" dirty="0">
                <a:hlinkClick r:id="rId3"/>
              </a:rPr>
              <a:t>http://www.silabs.com/products/wireless/learning-center/bluetooth-5</a:t>
            </a:r>
            <a:endParaRPr lang="en-GB" sz="1200" dirty="0"/>
          </a:p>
          <a:p>
            <a:endParaRPr lang="en-GB" dirty="0"/>
          </a:p>
        </p:txBody>
      </p:sp>
    </p:spTree>
    <p:extLst>
      <p:ext uri="{BB962C8B-B14F-4D97-AF65-F5344CB8AC3E}">
        <p14:creationId xmlns:p14="http://schemas.microsoft.com/office/powerpoint/2010/main" val="218452431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Bluetooth 5.0 Stable Modulation index</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4713" y="2710656"/>
            <a:ext cx="4876800" cy="2228850"/>
          </a:xfrm>
          <a:prstGeom prst="rect">
            <a:avLst/>
          </a:prstGeom>
          <a:noFill/>
          <a:ln w="9525">
            <a:noFill/>
            <a:miter lim="800000"/>
            <a:headEnd/>
            <a:tailEnd/>
          </a:ln>
          <a:extLst/>
        </p:spPr>
      </p:pic>
    </p:spTree>
    <p:extLst>
      <p:ext uri="{BB962C8B-B14F-4D97-AF65-F5344CB8AC3E}">
        <p14:creationId xmlns:p14="http://schemas.microsoft.com/office/powerpoint/2010/main" val="32532835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Bluetooth 5.0 Stable Modulation index</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43453" y="1628775"/>
            <a:ext cx="5279320" cy="439261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57013" y="6182686"/>
            <a:ext cx="6635692" cy="954107"/>
          </a:xfrm>
          <a:prstGeom prst="rect">
            <a:avLst/>
          </a:prstGeom>
          <a:noFill/>
        </p:spPr>
        <p:txBody>
          <a:bodyPr wrap="square" rtlCol="0">
            <a:spAutoFit/>
          </a:bodyPr>
          <a:lstStyle/>
          <a:p>
            <a:r>
              <a:rPr lang="en-GB" sz="1400" dirty="0" smtClean="0">
                <a:solidFill>
                  <a:schemeClr val="tx1"/>
                </a:solidFill>
              </a:rPr>
              <a:t>Note these devices may need to work over extended temperature ranges</a:t>
            </a:r>
          </a:p>
          <a:p>
            <a:r>
              <a:rPr lang="en-GB" sz="1400" dirty="0">
                <a:solidFill>
                  <a:schemeClr val="tx1"/>
                </a:solidFill>
              </a:rPr>
              <a:t> </a:t>
            </a:r>
            <a:r>
              <a:rPr lang="en-GB" sz="1400" dirty="0" smtClean="0">
                <a:solidFill>
                  <a:schemeClr val="tx1"/>
                </a:solidFill>
              </a:rPr>
              <a:t>Grade 1 -40°C </a:t>
            </a:r>
            <a:r>
              <a:rPr lang="en-GB" sz="1400" dirty="0">
                <a:solidFill>
                  <a:schemeClr val="tx1"/>
                </a:solidFill>
              </a:rPr>
              <a:t>to +125°C ambient operating </a:t>
            </a:r>
            <a:r>
              <a:rPr lang="en-GB" sz="1400" b="1" dirty="0">
                <a:solidFill>
                  <a:schemeClr val="tx1"/>
                </a:solidFill>
              </a:rPr>
              <a:t>temperature </a:t>
            </a:r>
            <a:r>
              <a:rPr lang="en-GB" sz="1400" b="1" dirty="0" smtClean="0">
                <a:solidFill>
                  <a:schemeClr val="tx1"/>
                </a:solidFill>
              </a:rPr>
              <a:t>range</a:t>
            </a:r>
            <a:r>
              <a:rPr lang="en-GB" sz="1400" dirty="0">
                <a:solidFill>
                  <a:schemeClr val="tx1"/>
                </a:solidFill>
              </a:rPr>
              <a:t> </a:t>
            </a:r>
            <a:r>
              <a:rPr lang="en-GB" sz="1400" dirty="0" smtClean="0">
                <a:solidFill>
                  <a:schemeClr val="tx1"/>
                </a:solidFill>
              </a:rPr>
              <a:t>or -40°C </a:t>
            </a:r>
            <a:r>
              <a:rPr lang="en-GB" sz="1400" dirty="0">
                <a:solidFill>
                  <a:schemeClr val="tx1"/>
                </a:solidFill>
              </a:rPr>
              <a:t>to +105°C </a:t>
            </a:r>
            <a:r>
              <a:rPr lang="en-GB" sz="1400" dirty="0" smtClean="0">
                <a:solidFill>
                  <a:schemeClr val="tx1"/>
                </a:solidFill>
              </a:rPr>
              <a:t>(Grade 2) ambient </a:t>
            </a:r>
            <a:r>
              <a:rPr lang="en-GB" sz="1400" dirty="0">
                <a:solidFill>
                  <a:schemeClr val="tx1"/>
                </a:solidFill>
              </a:rPr>
              <a:t>operating </a:t>
            </a:r>
            <a:r>
              <a:rPr lang="en-GB" sz="1400" b="1" dirty="0">
                <a:solidFill>
                  <a:schemeClr val="tx1"/>
                </a:solidFill>
              </a:rPr>
              <a:t>temperature range</a:t>
            </a:r>
            <a:r>
              <a:rPr lang="en-GB" sz="1400" dirty="0">
                <a:solidFill>
                  <a:schemeClr val="tx1"/>
                </a:solidFill>
              </a:rPr>
              <a:t>.</a:t>
            </a:r>
            <a:endParaRPr lang="en-GB" sz="1400" dirty="0" smtClean="0">
              <a:solidFill>
                <a:schemeClr val="tx1"/>
              </a:solidFill>
            </a:endParaRPr>
          </a:p>
          <a:p>
            <a:r>
              <a:rPr lang="en-GB" sz="1400" dirty="0" smtClean="0"/>
              <a:t> </a:t>
            </a:r>
            <a:endParaRPr lang="en-GB" sz="1400" dirty="0"/>
          </a:p>
        </p:txBody>
      </p:sp>
    </p:spTree>
    <p:extLst>
      <p:ext uri="{BB962C8B-B14F-4D97-AF65-F5344CB8AC3E}">
        <p14:creationId xmlns:p14="http://schemas.microsoft.com/office/powerpoint/2010/main" val="320541932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Bluetooth 5.0 Power outputs</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1057013" y="6182686"/>
            <a:ext cx="6635692" cy="523220"/>
          </a:xfrm>
          <a:prstGeom prst="rect">
            <a:avLst/>
          </a:prstGeom>
          <a:noFill/>
        </p:spPr>
        <p:txBody>
          <a:bodyPr wrap="square" rtlCol="0">
            <a:spAutoFit/>
          </a:bodyPr>
          <a:lstStyle/>
          <a:p>
            <a:r>
              <a:rPr lang="en-GB" sz="1400" dirty="0" smtClean="0"/>
              <a:t>Note these devices may need to work over extended temperature ranges</a:t>
            </a:r>
          </a:p>
          <a:p>
            <a:r>
              <a:rPr lang="en-GB" sz="1400" dirty="0" smtClean="0"/>
              <a:t> </a:t>
            </a:r>
            <a:endParaRPr lang="en-GB" sz="1400" dirty="0"/>
          </a:p>
        </p:txBody>
      </p:sp>
      <p:pic>
        <p:nvPicPr>
          <p:cNvPr id="8" name="Content Placeholder 7"/>
          <p:cNvPicPr>
            <a:picLocks noGrp="1"/>
          </p:cNvPicPr>
          <p:nvPr>
            <p:ph idx="1"/>
          </p:nvPr>
        </p:nvPicPr>
        <p:blipFill>
          <a:blip r:embed="rId2"/>
          <a:stretch>
            <a:fillRect/>
          </a:stretch>
        </p:blipFill>
        <p:spPr>
          <a:xfrm>
            <a:off x="2296794" y="2110342"/>
            <a:ext cx="4572638" cy="3429479"/>
          </a:xfrm>
          <a:prstGeom prst="rect">
            <a:avLst/>
          </a:prstGeom>
        </p:spPr>
      </p:pic>
    </p:spTree>
    <p:extLst>
      <p:ext uri="{BB962C8B-B14F-4D97-AF65-F5344CB8AC3E}">
        <p14:creationId xmlns:p14="http://schemas.microsoft.com/office/powerpoint/2010/main" val="232107888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Bluetooth Mesh</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1057013" y="6182686"/>
            <a:ext cx="6635692" cy="523220"/>
          </a:xfrm>
          <a:prstGeom prst="rect">
            <a:avLst/>
          </a:prstGeom>
          <a:noFill/>
        </p:spPr>
        <p:txBody>
          <a:bodyPr wrap="square" rtlCol="0">
            <a:spAutoFit/>
          </a:bodyPr>
          <a:lstStyle/>
          <a:p>
            <a:r>
              <a:rPr lang="en-GB" sz="1400" dirty="0" smtClean="0"/>
              <a:t>Note these devices may need to work over extended temperature ranges</a:t>
            </a:r>
          </a:p>
          <a:p>
            <a:r>
              <a:rPr lang="en-GB" sz="1400" dirty="0" smtClean="0"/>
              <a:t> </a:t>
            </a:r>
            <a:endParaRPr lang="en-GB" sz="1400" dirty="0"/>
          </a:p>
        </p:txBody>
      </p:sp>
      <p:sp>
        <p:nvSpPr>
          <p:cNvPr id="2" name="Content Placeholder 1"/>
          <p:cNvSpPr>
            <a:spLocks noGrp="1"/>
          </p:cNvSpPr>
          <p:nvPr>
            <p:ph idx="1"/>
          </p:nvPr>
        </p:nvSpPr>
        <p:spPr/>
        <p:txBody>
          <a:bodyPr/>
          <a:lstStyle/>
          <a:p>
            <a:r>
              <a:rPr lang="en-GB" sz="1800" dirty="0" smtClean="0"/>
              <a:t>There </a:t>
            </a:r>
            <a:r>
              <a:rPr lang="en-GB" sz="1800" dirty="0"/>
              <a:t>are a number of choices of connection topology including point to point, star or mesh</a:t>
            </a:r>
            <a:r>
              <a:rPr lang="en-GB" sz="1800" dirty="0" smtClean="0"/>
              <a:t>.. </a:t>
            </a:r>
            <a:r>
              <a:rPr lang="en-GB" sz="1800" dirty="0"/>
              <a:t>However a failed node can compromise the integrity of the whole system</a:t>
            </a:r>
            <a:r>
              <a:rPr lang="en-GB" sz="1800" dirty="0" smtClean="0"/>
              <a:t>.</a:t>
            </a:r>
          </a:p>
          <a:p>
            <a:r>
              <a:rPr lang="en-GB" sz="1800" dirty="0" smtClean="0"/>
              <a:t>Mesh </a:t>
            </a:r>
            <a:r>
              <a:rPr lang="en-GB" sz="1800" dirty="0"/>
              <a:t>protocols can reduce RF power requirements but any gains can be offset by protocol overheads (mesh can be a chatty protocol</a:t>
            </a:r>
            <a:r>
              <a:rPr lang="en-GB" sz="1800" dirty="0" smtClean="0"/>
              <a:t>).</a:t>
            </a:r>
          </a:p>
          <a:p>
            <a:r>
              <a:rPr lang="en-GB" sz="1800" dirty="0" smtClean="0"/>
              <a:t>There </a:t>
            </a:r>
            <a:r>
              <a:rPr lang="en-GB" sz="1800" dirty="0"/>
              <a:t>are mesh protocols specified for 802.15.4, 802.11n and BLE</a:t>
            </a:r>
            <a:r>
              <a:rPr lang="en-GB" sz="1800" dirty="0" smtClean="0"/>
              <a:t>.</a:t>
            </a:r>
          </a:p>
          <a:p>
            <a:r>
              <a:rPr lang="en-GB" sz="1800" dirty="0" smtClean="0"/>
              <a:t>IVT </a:t>
            </a:r>
            <a:r>
              <a:rPr lang="en-GB" sz="1800" dirty="0"/>
              <a:t>Wireless, a Chinese vendor, and Mind </a:t>
            </a:r>
            <a:r>
              <a:rPr lang="en-GB" sz="1800" dirty="0" smtClean="0"/>
              <a:t>Tree, an </a:t>
            </a:r>
            <a:r>
              <a:rPr lang="en-GB" sz="1800" dirty="0"/>
              <a:t>Indian vendor, were first to market with a BLE mesh protocol product offer.</a:t>
            </a:r>
          </a:p>
          <a:p>
            <a:endParaRPr lang="en-GB" dirty="0"/>
          </a:p>
        </p:txBody>
      </p:sp>
    </p:spTree>
    <p:extLst>
      <p:ext uri="{BB962C8B-B14F-4D97-AF65-F5344CB8AC3E}">
        <p14:creationId xmlns:p14="http://schemas.microsoft.com/office/powerpoint/2010/main" val="258558210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Other IOT systems for Sub 1 GHz IOT</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4579" y="1628775"/>
            <a:ext cx="7657068" cy="4392613"/>
          </a:xfrm>
          <a:prstGeom prst="rect">
            <a:avLst/>
          </a:prstGeom>
          <a:noFill/>
          <a:ln>
            <a:noFill/>
          </a:ln>
        </p:spPr>
      </p:pic>
    </p:spTree>
    <p:extLst>
      <p:ext uri="{BB962C8B-B14F-4D97-AF65-F5344CB8AC3E}">
        <p14:creationId xmlns:p14="http://schemas.microsoft.com/office/powerpoint/2010/main" val="150409286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5G Waveforms </a:t>
            </a:r>
            <a:endParaRPr lang="en-GB" sz="2400" dirty="0"/>
          </a:p>
        </p:txBody>
      </p:sp>
      <p:sp>
        <p:nvSpPr>
          <p:cNvPr id="29699" name="Content Placeholder 2"/>
          <p:cNvSpPr>
            <a:spLocks noGrp="1"/>
          </p:cNvSpPr>
          <p:nvPr>
            <p:ph idx="1"/>
          </p:nvPr>
        </p:nvSpPr>
        <p:spPr>
          <a:xfrm>
            <a:off x="468313" y="1218496"/>
            <a:ext cx="8229600" cy="5106988"/>
          </a:xfrm>
        </p:spPr>
        <p:txBody>
          <a:bodyPr/>
          <a:lstStyle/>
          <a:p>
            <a:r>
              <a:rPr lang="en-GB" sz="1400" b="1" i="1" dirty="0"/>
              <a:t>FBMC, Filter Bank Multi-Carrier:</a:t>
            </a:r>
            <a:r>
              <a:rPr lang="en-GB" sz="1400" dirty="0"/>
              <a:t>   </a:t>
            </a:r>
            <a:r>
              <a:rPr lang="en-GB" sz="1400" dirty="0" smtClean="0"/>
              <a:t> similar to CP-OFDM</a:t>
            </a:r>
            <a:r>
              <a:rPr lang="en-GB" sz="1400" dirty="0"/>
              <a:t>, OFDM using a cyclic prefix which is used as the 4G waveform. Instead of filtering the whole band as in the case of OFDM, FBMC filters each sub-carrier individually. FBMC does not have a cyclic prefix and as a result it is able to provide </a:t>
            </a:r>
            <a:r>
              <a:rPr lang="en-GB" sz="1400" dirty="0" smtClean="0"/>
              <a:t>better </a:t>
            </a:r>
            <a:r>
              <a:rPr lang="en-GB" sz="1400" dirty="0"/>
              <a:t>spectral </a:t>
            </a:r>
            <a:r>
              <a:rPr lang="en-GB" sz="1400" dirty="0" smtClean="0"/>
              <a:t>efficiency but incurs more processing head (spectral versus power efficiency trade off).The </a:t>
            </a:r>
            <a:r>
              <a:rPr lang="en-GB" sz="1400" dirty="0"/>
              <a:t>subcarrier filters are </a:t>
            </a:r>
            <a:r>
              <a:rPr lang="en-GB" sz="1400" dirty="0" smtClean="0"/>
              <a:t>narrow </a:t>
            </a:r>
            <a:r>
              <a:rPr lang="en-GB" sz="1400" dirty="0"/>
              <a:t>and require long filter time constants. Typically the time constant is four times that of the basic multicarrier symbol length and as a result, single symbols overlap in time. To achieve orthogonality, offset-QAM is used as the modulation </a:t>
            </a:r>
            <a:r>
              <a:rPr lang="en-GB" sz="1400" dirty="0" smtClean="0"/>
              <a:t>scheme</a:t>
            </a:r>
            <a:endParaRPr lang="en-GB" sz="1400" dirty="0"/>
          </a:p>
          <a:p>
            <a:r>
              <a:rPr lang="en-GB" sz="1400" b="1" i="1" dirty="0"/>
              <a:t>UFMC, Universal Filtered </a:t>
            </a:r>
            <a:r>
              <a:rPr lang="en-GB" sz="1400" b="1" i="1" dirty="0" smtClean="0"/>
              <a:t>Multi Carrier</a:t>
            </a:r>
            <a:r>
              <a:rPr lang="en-GB" sz="1400" b="1" i="1" dirty="0"/>
              <a:t>:</a:t>
            </a:r>
            <a:r>
              <a:rPr lang="en-GB" sz="1400" dirty="0"/>
              <a:t>   </a:t>
            </a:r>
            <a:r>
              <a:rPr lang="en-GB" sz="1400" dirty="0" smtClean="0"/>
              <a:t>An </a:t>
            </a:r>
            <a:r>
              <a:rPr lang="en-GB" sz="1400" dirty="0"/>
              <a:t>enhancement of CP-OFDM. It differs from FBMC in that instead of filtering each subcarrier individually, UFMC splits the signal into a number of sub-bands which it then filters</a:t>
            </a:r>
            <a:r>
              <a:rPr lang="en-GB" sz="1400" dirty="0" smtClean="0"/>
              <a:t>.</a:t>
            </a:r>
            <a:r>
              <a:rPr lang="en-GB" sz="1400" dirty="0"/>
              <a:t/>
            </a:r>
            <a:br>
              <a:rPr lang="en-GB" sz="1400" dirty="0"/>
            </a:br>
            <a:r>
              <a:rPr lang="en-GB" sz="1400" dirty="0"/>
              <a:t>UFMC does not have to use a cyclic prefix, although one can be used to improve the inter-symbol interference protection.</a:t>
            </a:r>
          </a:p>
          <a:p>
            <a:r>
              <a:rPr lang="en-GB" sz="1400" b="1" i="1" dirty="0"/>
              <a:t>GFDM, Generalised Frequency Division Multiplexing:</a:t>
            </a:r>
            <a:r>
              <a:rPr lang="en-GB" sz="1400" dirty="0"/>
              <a:t>   GFDM is a flexible multi-carrier transmission technique </a:t>
            </a:r>
            <a:r>
              <a:rPr lang="en-GB" sz="1400" dirty="0" smtClean="0"/>
              <a:t>with </a:t>
            </a:r>
            <a:r>
              <a:rPr lang="en-GB" sz="1400" dirty="0"/>
              <a:t>similarities to OFDM. The main difference is that the carriers are not orthogonal to each other. GFDM provides better control of the out-of-band emissions and </a:t>
            </a:r>
            <a:r>
              <a:rPr lang="en-GB" sz="1400" dirty="0" smtClean="0"/>
              <a:t>reduces </a:t>
            </a:r>
            <a:r>
              <a:rPr lang="en-GB" sz="1400" dirty="0"/>
              <a:t>the peak to average power ratio, PAPR. </a:t>
            </a:r>
          </a:p>
          <a:p>
            <a:r>
              <a:rPr lang="en-GB" sz="1400" b="1" i="1" dirty="0"/>
              <a:t>Filtered OFDM, f-OFDM</a:t>
            </a:r>
            <a:r>
              <a:rPr lang="en-GB" sz="1400" dirty="0"/>
              <a:t>   </a:t>
            </a:r>
            <a:r>
              <a:rPr lang="en-GB" sz="1400" dirty="0" smtClean="0"/>
              <a:t>The </a:t>
            </a:r>
            <a:r>
              <a:rPr lang="en-GB" sz="1400" dirty="0"/>
              <a:t>bandwidth available for the channel on which the signal is to be transmitted is split </a:t>
            </a:r>
            <a:r>
              <a:rPr lang="en-GB" sz="1400" dirty="0" smtClean="0"/>
              <a:t>into </a:t>
            </a:r>
            <a:r>
              <a:rPr lang="en-GB" sz="1400" dirty="0"/>
              <a:t>several sub-bands. Different types of services are accommodated in different sub-bands with the most suitable waveform and numerology. This enables a </a:t>
            </a:r>
            <a:r>
              <a:rPr lang="en-GB" sz="1400" dirty="0" smtClean="0"/>
              <a:t>better </a:t>
            </a:r>
            <a:r>
              <a:rPr lang="en-GB" sz="1400" dirty="0"/>
              <a:t>utilisation of the spectrum for the variety of services to be carried.</a:t>
            </a:r>
          </a:p>
          <a:p>
            <a:endParaRPr lang="en-GB" sz="20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35278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28600"/>
            <a:ext cx="8447087" cy="838200"/>
          </a:xfrm>
        </p:spPr>
        <p:txBody>
          <a:bodyPr/>
          <a:lstStyle/>
          <a:p>
            <a:r>
              <a:rPr lang="en-GB" dirty="0">
                <a:latin typeface="Arial" charset="0"/>
                <a:ea typeface="ＭＳ Ｐゴシック" charset="0"/>
                <a:cs typeface="ＭＳ Ｐゴシック" charset="0"/>
              </a:rPr>
              <a:t/>
            </a:r>
            <a:br>
              <a:rPr lang="en-GB" dirty="0">
                <a:latin typeface="Arial" charset="0"/>
                <a:ea typeface="ＭＳ Ｐゴシック" charset="0"/>
                <a:cs typeface="ＭＳ Ｐゴシック" charset="0"/>
              </a:rPr>
            </a:br>
            <a:r>
              <a:rPr lang="en-GB" dirty="0" smtClean="0">
                <a:latin typeface="Arial" charset="0"/>
                <a:ea typeface="ＭＳ Ｐゴシック" charset="0"/>
                <a:cs typeface="ＭＳ Ｐゴシック" charset="0"/>
              </a:rPr>
              <a:t>5G  Sub Carrier spacing</a:t>
            </a:r>
            <a:endParaRPr lang="en-GB" dirty="0">
              <a:latin typeface="Arial" charset="0"/>
              <a:ea typeface="ＭＳ Ｐゴシック" charset="0"/>
              <a:cs typeface="ＭＳ Ｐゴシック"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92275" y="2529681"/>
            <a:ext cx="6680770" cy="234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6127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5G and satellite co existence – 5G modulation options </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pic>
        <p:nvPicPr>
          <p:cNvPr id="512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2750" y="1690688"/>
            <a:ext cx="3495675" cy="421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8975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Sub 6 GHz Release 15 LTE and 5G Coexistence</a:t>
            </a:r>
            <a:endParaRPr lang="en-GB" sz="2400" dirty="0"/>
          </a:p>
        </p:txBody>
      </p:sp>
      <p:sp>
        <p:nvSpPr>
          <p:cNvPr id="29699" name="Content Placeholder 2"/>
          <p:cNvSpPr>
            <a:spLocks noGrp="1"/>
          </p:cNvSpPr>
          <p:nvPr>
            <p:ph idx="1"/>
          </p:nvPr>
        </p:nvSpPr>
        <p:spPr>
          <a:xfrm>
            <a:off x="468313" y="1218496"/>
            <a:ext cx="8229600" cy="5106988"/>
          </a:xfrm>
        </p:spPr>
        <p:txBody>
          <a:bodyPr/>
          <a:lstStyle/>
          <a:p>
            <a:endParaRPr lang="en-GB" sz="20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25" y="1276350"/>
            <a:ext cx="56197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87138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Sub 6 GHz Technology Mix</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63800" y="1962944"/>
            <a:ext cx="4238625"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4494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Sub 6 GHz Technology Mix and channel bandwidth</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Content Placeholder 1"/>
          <p:cNvSpPr>
            <a:spLocks noGrp="1"/>
          </p:cNvSpPr>
          <p:nvPr>
            <p:ph idx="1"/>
          </p:nvPr>
        </p:nvSpPr>
        <p:spPr/>
        <p:txBody>
          <a:bodyPr/>
          <a:lstStyle/>
          <a:p>
            <a:endParaRPr lang="en-GB"/>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807128"/>
            <a:ext cx="5267325"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39529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2950" y="594225"/>
            <a:ext cx="8447087" cy="457200"/>
          </a:xfrm>
        </p:spPr>
        <p:txBody>
          <a:bodyPr/>
          <a:lstStyle/>
          <a:p>
            <a:r>
              <a:rPr lang="en-GB" sz="2400" dirty="0" smtClean="0"/>
              <a:t>Sub 6 GHz 5G and 4G EVM</a:t>
            </a:r>
            <a:endParaRPr lang="en-GB" sz="2400" dirty="0"/>
          </a:p>
        </p:txBody>
      </p:sp>
      <p:sp>
        <p:nvSpPr>
          <p:cNvPr id="3" name="Rectangle 1"/>
          <p:cNvSpPr>
            <a:spLocks noChangeArrowheads="1"/>
          </p:cNvSpPr>
          <p:nvPr/>
        </p:nvSpPr>
        <p:spPr bwMode="auto">
          <a:xfrm>
            <a:off x="2338388" y="2179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1423988" y="26876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365125" algn="l"/>
                <a:tab pos="822325" algn="l"/>
                <a:tab pos="3840163" algn="l"/>
              </a:tabLst>
              <a:defRPr>
                <a:solidFill>
                  <a:schemeClr val="tx1"/>
                </a:solidFill>
                <a:latin typeface="Arial" pitchFamily="34" charset="0"/>
                <a:cs typeface="Arial" pitchFamily="34" charset="0"/>
              </a:defRPr>
            </a:lvl1pPr>
            <a:lvl2pPr algn="l">
              <a:tabLst>
                <a:tab pos="365125" algn="l"/>
                <a:tab pos="822325" algn="l"/>
                <a:tab pos="3840163" algn="l"/>
              </a:tabLst>
              <a:defRPr>
                <a:solidFill>
                  <a:schemeClr val="tx1"/>
                </a:solidFill>
                <a:latin typeface="Arial" pitchFamily="34" charset="0"/>
                <a:cs typeface="Arial" pitchFamily="34" charset="0"/>
              </a:defRPr>
            </a:lvl2pPr>
            <a:lvl3pPr algn="l">
              <a:tabLst>
                <a:tab pos="365125" algn="l"/>
                <a:tab pos="822325" algn="l"/>
                <a:tab pos="3840163" algn="l"/>
              </a:tabLst>
              <a:defRPr>
                <a:solidFill>
                  <a:schemeClr val="tx1"/>
                </a:solidFill>
                <a:latin typeface="Arial" pitchFamily="34" charset="0"/>
                <a:cs typeface="Arial" pitchFamily="34" charset="0"/>
              </a:defRPr>
            </a:lvl3pPr>
            <a:lvl4pPr algn="l">
              <a:tabLst>
                <a:tab pos="365125" algn="l"/>
                <a:tab pos="822325" algn="l"/>
                <a:tab pos="3840163" algn="l"/>
              </a:tabLst>
              <a:defRPr>
                <a:solidFill>
                  <a:schemeClr val="tx1"/>
                </a:solidFill>
                <a:latin typeface="Arial" pitchFamily="34" charset="0"/>
                <a:cs typeface="Arial" pitchFamily="34" charset="0"/>
              </a:defRPr>
            </a:lvl4pPr>
            <a:lvl5pPr algn="l">
              <a:tabLst>
                <a:tab pos="365125" algn="l"/>
                <a:tab pos="822325" algn="l"/>
                <a:tab pos="3840163" algn="l"/>
              </a:tabLst>
              <a:defRPr>
                <a:solidFill>
                  <a:schemeClr val="tx1"/>
                </a:solidFill>
                <a:latin typeface="Arial" pitchFamily="34" charset="0"/>
                <a:cs typeface="Arial" pitchFamily="34" charset="0"/>
              </a:defRPr>
            </a:lvl5pPr>
            <a:lvl6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6pPr>
            <a:lvl7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7pPr>
            <a:lvl8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8pPr>
            <a:lvl9pPr fontAlgn="base">
              <a:spcBef>
                <a:spcPct val="0"/>
              </a:spcBef>
              <a:spcAft>
                <a:spcPct val="0"/>
              </a:spcAft>
              <a:tabLst>
                <a:tab pos="365125" algn="l"/>
                <a:tab pos="822325" algn="l"/>
                <a:tab pos="3840163"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5125" algn="l"/>
                <a:tab pos="822325" algn="l"/>
                <a:tab pos="3840163"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6063" y="1981994"/>
            <a:ext cx="6134100" cy="368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21022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5G and satellite 28 GHz Co existence satellite APSK</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7638" y="2686844"/>
            <a:ext cx="379095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38866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5G QAM</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2" name="Content Placeholder 1"/>
          <p:cNvSpPr>
            <a:spLocks noGrp="1"/>
          </p:cNvSpPr>
          <p:nvPr>
            <p:ph idx="1"/>
          </p:nvPr>
        </p:nvSpPr>
        <p:spPr>
          <a:xfrm>
            <a:off x="468313" y="1628775"/>
            <a:ext cx="8229600" cy="3991849"/>
          </a:xfrm>
        </p:spPr>
        <p:txBody>
          <a:bodyPr/>
          <a:lstStyle/>
          <a:p>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001" y="1749425"/>
            <a:ext cx="717232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09001" y="5830349"/>
            <a:ext cx="7856159" cy="738664"/>
          </a:xfrm>
          <a:prstGeom prst="rect">
            <a:avLst/>
          </a:prstGeom>
          <a:noFill/>
        </p:spPr>
        <p:txBody>
          <a:bodyPr wrap="square" rtlCol="0">
            <a:spAutoFit/>
          </a:bodyPr>
          <a:lstStyle/>
          <a:p>
            <a:r>
              <a:rPr lang="en-GB" sz="1400" dirty="0">
                <a:solidFill>
                  <a:schemeClr val="tx1"/>
                </a:solidFill>
                <a:hlinkClick r:id="rId3"/>
              </a:rPr>
              <a:t>http://</a:t>
            </a:r>
            <a:r>
              <a:rPr lang="en-GB" sz="1400" dirty="0" smtClean="0">
                <a:solidFill>
                  <a:schemeClr val="tx1"/>
                </a:solidFill>
                <a:hlinkClick r:id="rId3"/>
              </a:rPr>
              <a:t>www.radio-electronics.com/info/rf-technology-design/quadrature-amplitude-modulation-qam/what-is-qam-tutorial.php</a:t>
            </a:r>
            <a:endParaRPr lang="en-GB" sz="1400" dirty="0" smtClean="0">
              <a:solidFill>
                <a:schemeClr val="tx1"/>
              </a:solidFill>
            </a:endParaRPr>
          </a:p>
          <a:p>
            <a:endParaRPr lang="en-GB" sz="1400" dirty="0">
              <a:solidFill>
                <a:schemeClr val="tx1"/>
              </a:solidFill>
            </a:endParaRPr>
          </a:p>
        </p:txBody>
      </p:sp>
    </p:spTree>
    <p:extLst>
      <p:ext uri="{BB962C8B-B14F-4D97-AF65-F5344CB8AC3E}">
        <p14:creationId xmlns:p14="http://schemas.microsoft.com/office/powerpoint/2010/main" val="23924760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Satellite APSK</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0275" y="1905794"/>
            <a:ext cx="7305675" cy="3838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107347" y="5889072"/>
            <a:ext cx="6400800" cy="430887"/>
          </a:xfrm>
          <a:prstGeom prst="rect">
            <a:avLst/>
          </a:prstGeom>
          <a:noFill/>
        </p:spPr>
        <p:txBody>
          <a:bodyPr wrap="square" rtlCol="0">
            <a:spAutoFit/>
          </a:bodyPr>
          <a:lstStyle/>
          <a:p>
            <a:r>
              <a:rPr lang="en-GB" sz="1100" dirty="0"/>
              <a:t>http://www.radio-electronics.com/info/rf-technology-design/apsk-amplitude-phase-shift-keying/what-is-apsk-tutorial.php</a:t>
            </a:r>
          </a:p>
        </p:txBody>
      </p:sp>
    </p:spTree>
    <p:extLst>
      <p:ext uri="{BB962C8B-B14F-4D97-AF65-F5344CB8AC3E}">
        <p14:creationId xmlns:p14="http://schemas.microsoft.com/office/powerpoint/2010/main" val="16924491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Satellite APSK</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 name="TextBox 2"/>
          <p:cNvSpPr txBox="1"/>
          <p:nvPr/>
        </p:nvSpPr>
        <p:spPr>
          <a:xfrm>
            <a:off x="1107347" y="5889072"/>
            <a:ext cx="6400800" cy="261610"/>
          </a:xfrm>
          <a:prstGeom prst="rect">
            <a:avLst/>
          </a:prstGeom>
          <a:noFill/>
        </p:spPr>
        <p:txBody>
          <a:bodyPr wrap="square" rtlCol="0">
            <a:spAutoFit/>
          </a:bodyPr>
          <a:lstStyle/>
          <a:p>
            <a:r>
              <a:rPr lang="en-GB" sz="1100" dirty="0" smtClean="0"/>
              <a:t>With thanks to Keysight Technologies</a:t>
            </a:r>
            <a:endParaRPr lang="en-GB" sz="1100" dirty="0"/>
          </a:p>
        </p:txBody>
      </p:sp>
      <p:pic>
        <p:nvPicPr>
          <p:cNvPr id="1331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8313" y="1998396"/>
            <a:ext cx="8229600" cy="365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8639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512763" y="593725"/>
            <a:ext cx="8447087" cy="457200"/>
          </a:xfrm>
        </p:spPr>
        <p:txBody>
          <a:bodyPr/>
          <a:lstStyle/>
          <a:p>
            <a:r>
              <a:rPr lang="en-GB" altLang="en-US" sz="2400" dirty="0" smtClean="0">
                <a:ea typeface="ＭＳ Ｐゴシック" pitchFamily="34" charset="-128"/>
              </a:rPr>
              <a:t>5G at 71-76 GHz</a:t>
            </a:r>
          </a:p>
        </p:txBody>
      </p:sp>
      <p:sp>
        <p:nvSpPr>
          <p:cNvPr id="37891" name="Rectangle 1"/>
          <p:cNvSpPr>
            <a:spLocks noChangeArrowheads="1"/>
          </p:cNvSpPr>
          <p:nvPr/>
        </p:nvSpPr>
        <p:spPr bwMode="auto">
          <a:xfrm>
            <a:off x="471488" y="1219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2" name="Rectangle 1"/>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3" name="Rectangle 2"/>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4" name="Rectangle 3"/>
          <p:cNvSpPr>
            <a:spLocks noChangeArrowheads="1"/>
          </p:cNvSpPr>
          <p:nvPr/>
        </p:nvSpPr>
        <p:spPr bwMode="auto">
          <a:xfrm>
            <a:off x="2498725" y="2765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t>
            </a:r>
            <a:endParaRPr lang="en-US" altLang="en-US" sz="1800" dirty="0">
              <a:solidFill>
                <a:schemeClr val="tx1"/>
              </a:solidFill>
            </a:endParaRPr>
          </a:p>
        </p:txBody>
      </p:sp>
      <p:sp>
        <p:nvSpPr>
          <p:cNvPr id="37895" name="Rectangle 5"/>
          <p:cNvSpPr>
            <a:spLocks noChangeArrowheads="1"/>
          </p:cNvSpPr>
          <p:nvPr/>
        </p:nvSpPr>
        <p:spPr bwMode="auto">
          <a:xfrm>
            <a:off x="1649413" y="25638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6" name="Rectangle 6"/>
          <p:cNvSpPr>
            <a:spLocks noChangeArrowheads="1"/>
          </p:cNvSpPr>
          <p:nvPr/>
        </p:nvSpPr>
        <p:spPr bwMode="auto">
          <a:xfrm>
            <a:off x="1649413" y="3021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7" name="Rectangle 2"/>
          <p:cNvSpPr>
            <a:spLocks noChangeArrowheads="1"/>
          </p:cNvSpPr>
          <p:nvPr/>
        </p:nvSpPr>
        <p:spPr bwMode="auto">
          <a:xfrm>
            <a:off x="2312988" y="3343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r>
              <a:rPr lang="en-US" altLang="en-US" sz="1100" dirty="0">
                <a:solidFill>
                  <a:schemeClr val="tx1"/>
                </a:solidFill>
                <a:latin typeface="Calibri" pitchFamily="34" charset="0"/>
                <a:cs typeface="Times New Roman" pitchFamily="18" charset="0"/>
              </a:rPr>
              <a:t/>
            </a:r>
            <a:br>
              <a:rPr lang="en-US" altLang="en-US" sz="1100" dirty="0">
                <a:solidFill>
                  <a:schemeClr val="tx1"/>
                </a:solidFill>
                <a:latin typeface="Calibri" pitchFamily="34" charset="0"/>
                <a:cs typeface="Times New Roman" pitchFamily="18" charset="0"/>
              </a:rPr>
            </a:br>
            <a:endParaRPr lang="en-US" altLang="en-US" sz="1800" dirty="0">
              <a:solidFill>
                <a:schemeClr val="tx1"/>
              </a:solidFill>
            </a:endParaRPr>
          </a:p>
        </p:txBody>
      </p:sp>
      <p:sp>
        <p:nvSpPr>
          <p:cNvPr id="37898" name="Rectangle 1"/>
          <p:cNvSpPr>
            <a:spLocks noChangeArrowheads="1"/>
          </p:cNvSpPr>
          <p:nvPr/>
        </p:nvSpPr>
        <p:spPr bwMode="auto">
          <a:xfrm>
            <a:off x="1649413" y="29860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899" name="Rectangle 1"/>
          <p:cNvSpPr>
            <a:spLocks noChangeArrowheads="1"/>
          </p:cNvSpPr>
          <p:nvPr/>
        </p:nvSpPr>
        <p:spPr bwMode="auto">
          <a:xfrm>
            <a:off x="2617788" y="24320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0" name="Rectangle 1"/>
          <p:cNvSpPr>
            <a:spLocks noChangeArrowheads="1"/>
          </p:cNvSpPr>
          <p:nvPr/>
        </p:nvSpPr>
        <p:spPr bwMode="auto">
          <a:xfrm>
            <a:off x="1649413" y="30702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eaLnBrk="0" hangingPunct="0">
              <a:defRPr sz="2800">
                <a:solidFill>
                  <a:srgbClr val="B9B9BB"/>
                </a:solidFill>
                <a:latin typeface="Arial" charset="0"/>
                <a:cs typeface="Arial" charset="0"/>
              </a:defRPr>
            </a:lvl1pPr>
            <a:lvl2pPr marL="742950" indent="-285750" algn="ctr" eaLnBrk="0" hangingPunct="0">
              <a:defRPr sz="2800">
                <a:solidFill>
                  <a:srgbClr val="B9B9BB"/>
                </a:solidFill>
                <a:latin typeface="Arial" charset="0"/>
                <a:cs typeface="Arial" charset="0"/>
              </a:defRPr>
            </a:lvl2pPr>
            <a:lvl3pPr marL="1143000" indent="-228600" algn="ctr" eaLnBrk="0" hangingPunct="0">
              <a:defRPr sz="2800">
                <a:solidFill>
                  <a:srgbClr val="B9B9BB"/>
                </a:solidFill>
                <a:latin typeface="Arial" charset="0"/>
                <a:cs typeface="Arial" charset="0"/>
              </a:defRPr>
            </a:lvl3pPr>
            <a:lvl4pPr marL="1600200" indent="-228600" algn="ctr" eaLnBrk="0" hangingPunct="0">
              <a:defRPr sz="2800">
                <a:solidFill>
                  <a:srgbClr val="B9B9BB"/>
                </a:solidFill>
                <a:latin typeface="Arial" charset="0"/>
                <a:cs typeface="Arial" charset="0"/>
              </a:defRPr>
            </a:lvl4pPr>
            <a:lvl5pPr marL="2057400" indent="-228600" algn="ctr" eaLnBrk="0" hangingPunct="0">
              <a:defRPr sz="2800">
                <a:solidFill>
                  <a:srgbClr val="B9B9BB"/>
                </a:solidFill>
                <a:latin typeface="Arial" charset="0"/>
                <a:cs typeface="Arial" charset="0"/>
              </a:defRPr>
            </a:lvl5pPr>
            <a:lvl6pPr marL="2514600" indent="-228600" algn="ctr" eaLnBrk="0" fontAlgn="base" hangingPunct="0">
              <a:spcBef>
                <a:spcPct val="0"/>
              </a:spcBef>
              <a:spcAft>
                <a:spcPct val="0"/>
              </a:spcAft>
              <a:defRPr sz="2800">
                <a:solidFill>
                  <a:srgbClr val="B9B9BB"/>
                </a:solidFill>
                <a:latin typeface="Arial" charset="0"/>
                <a:cs typeface="Arial" charset="0"/>
              </a:defRPr>
            </a:lvl6pPr>
            <a:lvl7pPr marL="2971800" indent="-228600" algn="ctr" eaLnBrk="0" fontAlgn="base" hangingPunct="0">
              <a:spcBef>
                <a:spcPct val="0"/>
              </a:spcBef>
              <a:spcAft>
                <a:spcPct val="0"/>
              </a:spcAft>
              <a:defRPr sz="2800">
                <a:solidFill>
                  <a:srgbClr val="B9B9BB"/>
                </a:solidFill>
                <a:latin typeface="Arial" charset="0"/>
                <a:cs typeface="Arial" charset="0"/>
              </a:defRPr>
            </a:lvl7pPr>
            <a:lvl8pPr marL="3429000" indent="-228600" algn="ctr" eaLnBrk="0" fontAlgn="base" hangingPunct="0">
              <a:spcBef>
                <a:spcPct val="0"/>
              </a:spcBef>
              <a:spcAft>
                <a:spcPct val="0"/>
              </a:spcAft>
              <a:defRPr sz="2800">
                <a:solidFill>
                  <a:srgbClr val="B9B9BB"/>
                </a:solidFill>
                <a:latin typeface="Arial" charset="0"/>
                <a:cs typeface="Arial" charset="0"/>
              </a:defRPr>
            </a:lvl8pPr>
            <a:lvl9pPr marL="3886200" indent="-228600" algn="ctr" eaLnBrk="0" fontAlgn="base" hangingPunct="0">
              <a:spcBef>
                <a:spcPct val="0"/>
              </a:spcBef>
              <a:spcAft>
                <a:spcPct val="0"/>
              </a:spcAft>
              <a:defRPr sz="2800">
                <a:solidFill>
                  <a:srgbClr val="B9B9BB"/>
                </a:solidFill>
                <a:latin typeface="Arial" charset="0"/>
                <a:cs typeface="Arial" charset="0"/>
              </a:defRPr>
            </a:lvl9pPr>
          </a:lstStyle>
          <a:p>
            <a:pPr algn="l" eaLnBrk="1" hangingPunct="1"/>
            <a:endParaRPr lang="en-US" altLang="en-US" sz="1800" dirty="0">
              <a:solidFill>
                <a:schemeClr val="tx1"/>
              </a:solidFill>
            </a:endParaRPr>
          </a:p>
        </p:txBody>
      </p:sp>
      <p:sp>
        <p:nvSpPr>
          <p:cNvPr id="37901" name="Rectangle 1"/>
          <p:cNvSpPr>
            <a:spLocks noChangeArrowheads="1"/>
          </p:cNvSpPr>
          <p:nvPr/>
        </p:nvSpPr>
        <p:spPr bwMode="auto">
          <a:xfrm>
            <a:off x="1592263" y="281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2" name="Rectangle 2"/>
          <p:cNvSpPr>
            <a:spLocks noChangeArrowheads="1"/>
          </p:cNvSpPr>
          <p:nvPr/>
        </p:nvSpPr>
        <p:spPr bwMode="auto">
          <a:xfrm>
            <a:off x="1649413" y="31543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7903" name="Rectangle 1"/>
          <p:cNvSpPr>
            <a:spLocks noChangeArrowheads="1"/>
          </p:cNvSpPr>
          <p:nvPr/>
        </p:nvSpPr>
        <p:spPr bwMode="auto">
          <a:xfrm>
            <a:off x="1649413" y="22828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rgbClr val="0095AA"/>
              </a:buClr>
              <a:buFont typeface="Arial" charset="0"/>
              <a:buChar char="•"/>
              <a:tabLst>
                <a:tab pos="365125" algn="l"/>
                <a:tab pos="822325" algn="l"/>
                <a:tab pos="3840163" algn="l"/>
              </a:tabLst>
              <a:defRPr sz="2800">
                <a:solidFill>
                  <a:schemeClr val="tx1"/>
                </a:solidFill>
                <a:latin typeface="Arial" charset="0"/>
                <a:ea typeface="ＭＳ Ｐゴシック" pitchFamily="34" charset="-128"/>
              </a:defRPr>
            </a:lvl1pPr>
            <a:lvl2pPr marL="742950" indent="-28575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2pPr>
            <a:lvl3pPr marL="1143000" indent="-228600" eaLnBrk="0" hangingPunct="0">
              <a:spcBef>
                <a:spcPct val="20000"/>
              </a:spcBef>
              <a:buClr>
                <a:srgbClr val="0095AA"/>
              </a:buClr>
              <a:buFont typeface="Arial" charset="0"/>
              <a:buChar char="•"/>
              <a:tabLst>
                <a:tab pos="365125" algn="l"/>
                <a:tab pos="822325" algn="l"/>
                <a:tab pos="3840163" algn="l"/>
              </a:tabLst>
              <a:defRPr sz="2400">
                <a:solidFill>
                  <a:schemeClr val="tx1"/>
                </a:solidFill>
                <a:latin typeface="Arial" charset="0"/>
                <a:ea typeface="ＭＳ Ｐゴシック" pitchFamily="34" charset="-128"/>
              </a:defRPr>
            </a:lvl3pPr>
            <a:lvl4pPr marL="1600200" indent="-228600" eaLnBrk="0" hangingPunct="0">
              <a:spcBef>
                <a:spcPct val="20000"/>
              </a:spcBef>
              <a:buClr>
                <a:schemeClr val="accent2"/>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4pPr>
            <a:lvl5pPr marL="2057400" indent="-228600" eaLnBrk="0" hangingPunct="0">
              <a:spcBef>
                <a:spcPct val="20000"/>
              </a:spcBef>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5pPr>
            <a:lvl6pPr marL="25146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6pPr>
            <a:lvl7pPr marL="29718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7pPr>
            <a:lvl8pPr marL="34290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8pPr>
            <a:lvl9pPr marL="3886200" indent="-228600" eaLnBrk="0" fontAlgn="base" hangingPunct="0">
              <a:spcBef>
                <a:spcPct val="20000"/>
              </a:spcBef>
              <a:spcAft>
                <a:spcPct val="0"/>
              </a:spcAft>
              <a:buClr>
                <a:srgbClr val="0095AA"/>
              </a:buClr>
              <a:buFont typeface="Arial" charset="0"/>
              <a:buChar char="»"/>
              <a:tabLst>
                <a:tab pos="365125" algn="l"/>
                <a:tab pos="822325" algn="l"/>
                <a:tab pos="3840163" algn="l"/>
              </a:tabLst>
              <a:defRPr sz="2000">
                <a:solidFill>
                  <a:schemeClr val="tx1"/>
                </a:solidFill>
                <a:latin typeface="Arial" charset="0"/>
                <a:ea typeface="ＭＳ Ｐゴシック" pitchFamily="34" charset="-128"/>
              </a:defRPr>
            </a:lvl9pPr>
          </a:lstStyle>
          <a:p>
            <a:pPr eaLnBrk="1" hangingPunct="1">
              <a:spcBef>
                <a:spcPct val="0"/>
              </a:spcBef>
              <a:buClrTx/>
              <a:buFontTx/>
              <a:buNone/>
            </a:pPr>
            <a:endParaRPr lang="en-US" altLang="en-US" sz="1800" dirty="0"/>
          </a:p>
        </p:txBody>
      </p:sp>
      <p:sp>
        <p:nvSpPr>
          <p:cNvPr id="3" name="TextBox 2"/>
          <p:cNvSpPr txBox="1"/>
          <p:nvPr/>
        </p:nvSpPr>
        <p:spPr>
          <a:xfrm>
            <a:off x="1107347" y="5889072"/>
            <a:ext cx="6400800" cy="261610"/>
          </a:xfrm>
          <a:prstGeom prst="rect">
            <a:avLst/>
          </a:prstGeom>
          <a:noFill/>
        </p:spPr>
        <p:txBody>
          <a:bodyPr wrap="square" rtlCol="0">
            <a:spAutoFit/>
          </a:bodyPr>
          <a:lstStyle/>
          <a:p>
            <a:r>
              <a:rPr lang="en-GB" sz="1100" dirty="0" smtClean="0"/>
              <a:t>With thanks to Keysight Technologies</a:t>
            </a:r>
            <a:endParaRPr lang="en-GB" sz="1100" dirty="0"/>
          </a:p>
        </p:txBody>
      </p:sp>
      <p:pic>
        <p:nvPicPr>
          <p:cNvPr id="1433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5437" y="1756956"/>
            <a:ext cx="6042710" cy="3709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0198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Helios-is-template-june07">
  <a:themeElements>
    <a:clrScheme name="Custom 1">
      <a:dk1>
        <a:srgbClr val="000000"/>
      </a:dk1>
      <a:lt1>
        <a:srgbClr val="FFFFFF"/>
      </a:lt1>
      <a:dk2>
        <a:srgbClr val="F2F2F2"/>
      </a:dk2>
      <a:lt2>
        <a:srgbClr val="E3600B"/>
      </a:lt2>
      <a:accent1>
        <a:srgbClr val="E3600B"/>
      </a:accent1>
      <a:accent2>
        <a:srgbClr val="0095AA"/>
      </a:accent2>
      <a:accent3>
        <a:srgbClr val="7F7F7F"/>
      </a:accent3>
      <a:accent4>
        <a:srgbClr val="9DEAF4"/>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Codex.thmx</Template>
  <TotalTime>25111</TotalTime>
  <Words>3993</Words>
  <Application>Microsoft Office PowerPoint</Application>
  <PresentationFormat>On-screen Show (4:3)</PresentationFormat>
  <Paragraphs>560</Paragraphs>
  <Slides>99</Slides>
  <Notes>6</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Helios-is-template-june07</vt:lpstr>
      <vt:lpstr>Standards</vt:lpstr>
      <vt:lpstr> IMT 2020</vt:lpstr>
      <vt:lpstr> IMT 2020 Standards and spectrum</vt:lpstr>
      <vt:lpstr> IMT 2020 Standards and spectrum</vt:lpstr>
      <vt:lpstr> IMT 2020 Standards and spectrum</vt:lpstr>
      <vt:lpstr> IMT 2020 Time and frequency domain</vt:lpstr>
      <vt:lpstr> IMT 2020</vt:lpstr>
      <vt:lpstr> 5G Timing</vt:lpstr>
      <vt:lpstr> 5G  Sub Carrier spacing</vt:lpstr>
      <vt:lpstr> 5G  Sub Frames</vt:lpstr>
      <vt:lpstr> Higher order modulation and coding</vt:lpstr>
      <vt:lpstr>The terrestrial 4G and 5G standards process</vt:lpstr>
      <vt:lpstr>The terrestrial 4G and 5G standards process</vt:lpstr>
      <vt:lpstr> IMT 2020</vt:lpstr>
      <vt:lpstr> IMT 2020  EmBB Peak data rate</vt:lpstr>
      <vt:lpstr> IMT 2020 Definitions Peak data rate</vt:lpstr>
      <vt:lpstr> IMT 2020 EmBB Spectral efficiency</vt:lpstr>
      <vt:lpstr> IMT 2020 User experienced data rate</vt:lpstr>
      <vt:lpstr> IMT 2020 Spectral Efficiency</vt:lpstr>
      <vt:lpstr> IMT 2020 User Plane Latency</vt:lpstr>
      <vt:lpstr> IMT 2020 Control Plane Latency</vt:lpstr>
      <vt:lpstr> IMT 2020 Connection Density</vt:lpstr>
      <vt:lpstr> IMT 2020 Reliability</vt:lpstr>
      <vt:lpstr> IMT 2020 Energy Efficiency</vt:lpstr>
      <vt:lpstr> IMT 2020 Energy Efficiency</vt:lpstr>
      <vt:lpstr> IMT 2020 Mobility</vt:lpstr>
      <vt:lpstr> Signalling and energy efficiency</vt:lpstr>
      <vt:lpstr>5G Definitions</vt:lpstr>
      <vt:lpstr>IOT and MTC</vt:lpstr>
      <vt:lpstr>IOT power and link budgets</vt:lpstr>
      <vt:lpstr>EC-GSM Release13</vt:lpstr>
      <vt:lpstr>  Verizon 5G Technology Forum</vt:lpstr>
      <vt:lpstr>  Verizon 5G Technology Forum</vt:lpstr>
      <vt:lpstr>  Beam acquisition</vt:lpstr>
      <vt:lpstr>  AT&amp;T</vt:lpstr>
      <vt:lpstr>  AT&amp;T and Verizon</vt:lpstr>
      <vt:lpstr>Patent value as the prize</vt:lpstr>
      <vt:lpstr>  Automotive radar spectrum and standards at 77 GHz</vt:lpstr>
      <vt:lpstr>  Automotive radar  power outputs and spectral densities</vt:lpstr>
      <vt:lpstr>  ETSI specifications</vt:lpstr>
      <vt:lpstr>  Supply chain segmentation</vt:lpstr>
      <vt:lpstr>5G Release 15</vt:lpstr>
      <vt:lpstr>5G Release 15</vt:lpstr>
      <vt:lpstr>5G Sub carrier spacing and frame structure</vt:lpstr>
      <vt:lpstr>5G Mini slots</vt:lpstr>
      <vt:lpstr>5G Synchronisation Signal Blocks</vt:lpstr>
      <vt:lpstr>5G Physical block resources</vt:lpstr>
      <vt:lpstr>5G Block bandwidths</vt:lpstr>
      <vt:lpstr>Nokia 5G</vt:lpstr>
      <vt:lpstr>Nokia 5G</vt:lpstr>
      <vt:lpstr>Nokia 5G</vt:lpstr>
      <vt:lpstr>Nokia 5G</vt:lpstr>
      <vt:lpstr>Nokia 5G</vt:lpstr>
      <vt:lpstr>Nokia 5G</vt:lpstr>
      <vt:lpstr>Nokia 5G</vt:lpstr>
      <vt:lpstr>Nokia 5G</vt:lpstr>
      <vt:lpstr>Nokia 5G</vt:lpstr>
      <vt:lpstr>Nokia 5G</vt:lpstr>
      <vt:lpstr>Nokia 5G</vt:lpstr>
      <vt:lpstr>Nokia 5G</vt:lpstr>
      <vt:lpstr>Nokia 5G</vt:lpstr>
      <vt:lpstr>Nokia 5G NR Beam Based Air Interface</vt:lpstr>
      <vt:lpstr>Nokia 5G NR</vt:lpstr>
      <vt:lpstr>Nokia 5G NR</vt:lpstr>
      <vt:lpstr>Nokia 5G NR</vt:lpstr>
      <vt:lpstr>Nokia 5G NR</vt:lpstr>
      <vt:lpstr>Nokia 5G NR</vt:lpstr>
      <vt:lpstr>Nokia 5G NR</vt:lpstr>
      <vt:lpstr>CPRI</vt:lpstr>
      <vt:lpstr>CPRI Common Public Radio Interface</vt:lpstr>
      <vt:lpstr>OBSAI</vt:lpstr>
      <vt:lpstr>RF over Fibre</vt:lpstr>
      <vt:lpstr>Nokia 5G NR</vt:lpstr>
      <vt:lpstr>802.11ax Qorvo White paper</vt:lpstr>
      <vt:lpstr>802.11ax Qorvo White paper</vt:lpstr>
      <vt:lpstr>802.11ax Qorvo White paper</vt:lpstr>
      <vt:lpstr>802.11ax Qorvo White paper</vt:lpstr>
      <vt:lpstr>802.11ax Qorvo White paper</vt:lpstr>
      <vt:lpstr>802.11ax Qorvo White paper</vt:lpstr>
      <vt:lpstr>802.11ax and Bluetooth BLE</vt:lpstr>
      <vt:lpstr>Bluetooth BLE for IOT the 5.0 spec</vt:lpstr>
      <vt:lpstr>Bluetooth BLE for IOT the 5.0 spec</vt:lpstr>
      <vt:lpstr>Bluetooth 5.0 2M PHY</vt:lpstr>
      <vt:lpstr>Bluetooth 5.0 Stable Modulation index</vt:lpstr>
      <vt:lpstr>Bluetooth 5.0 Stable Modulation index</vt:lpstr>
      <vt:lpstr>Bluetooth 5.0 Power outputs</vt:lpstr>
      <vt:lpstr>Bluetooth Mesh</vt:lpstr>
      <vt:lpstr>Other IOT systems for Sub 1 GHz IOT</vt:lpstr>
      <vt:lpstr>5G Waveforms </vt:lpstr>
      <vt:lpstr>5G and satellite co existence – 5G modulation options </vt:lpstr>
      <vt:lpstr>Sub 6 GHz Release 15 LTE and 5G Coexistence</vt:lpstr>
      <vt:lpstr>Sub 6 GHz Technology Mix</vt:lpstr>
      <vt:lpstr>Sub 6 GHz Technology Mix and channel bandwidth</vt:lpstr>
      <vt:lpstr>Sub 6 GHz 5G and 4G EVM</vt:lpstr>
      <vt:lpstr>5G and satellite 28 GHz Co existence satellite APSK</vt:lpstr>
      <vt:lpstr>5G QAM</vt:lpstr>
      <vt:lpstr>Satellite APSK</vt:lpstr>
      <vt:lpstr>Satellite APSK</vt:lpstr>
      <vt:lpstr>5G at 71-76 GHz</vt:lpstr>
    </vt:vector>
  </TitlesOfParts>
  <Company>Helios Technology Ltd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andreak</dc:creator>
  <cp:lastModifiedBy>RTT</cp:lastModifiedBy>
  <cp:revision>459</cp:revision>
  <cp:lastPrinted>2017-10-14T06:06:17Z</cp:lastPrinted>
  <dcterms:created xsi:type="dcterms:W3CDTF">2011-10-06T14:02:04Z</dcterms:created>
  <dcterms:modified xsi:type="dcterms:W3CDTF">2017-10-25T10:29:57Z</dcterms:modified>
</cp:coreProperties>
</file>