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handoutMasterIdLst>
    <p:handoutMasterId r:id="rId23"/>
  </p:handoutMasterIdLst>
  <p:sldIdLst>
    <p:sldId id="682" r:id="rId2"/>
    <p:sldId id="683" r:id="rId3"/>
    <p:sldId id="684" r:id="rId4"/>
    <p:sldId id="685" r:id="rId5"/>
    <p:sldId id="686" r:id="rId6"/>
    <p:sldId id="687" r:id="rId7"/>
    <p:sldId id="688" r:id="rId8"/>
    <p:sldId id="689" r:id="rId9"/>
    <p:sldId id="701" r:id="rId10"/>
    <p:sldId id="697" r:id="rId11"/>
    <p:sldId id="690" r:id="rId12"/>
    <p:sldId id="692" r:id="rId13"/>
    <p:sldId id="693" r:id="rId14"/>
    <p:sldId id="694" r:id="rId15"/>
    <p:sldId id="695" r:id="rId16"/>
    <p:sldId id="696" r:id="rId17"/>
    <p:sldId id="700" r:id="rId18"/>
    <p:sldId id="681" r:id="rId19"/>
    <p:sldId id="699" r:id="rId20"/>
    <p:sldId id="702" r:id="rId21"/>
  </p:sldIdLst>
  <p:sldSz cx="9144000" cy="6858000" type="screen4x3"/>
  <p:notesSz cx="6735763" cy="9869488"/>
  <p:defaultTextStyle>
    <a:defPPr>
      <a:defRPr lang="en-GB"/>
    </a:defPPr>
    <a:lvl1pPr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1pPr>
    <a:lvl2pPr marL="4572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2pPr>
    <a:lvl3pPr marL="9144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3pPr>
    <a:lvl4pPr marL="13716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4pPr>
    <a:lvl5pPr marL="18288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5pPr>
    <a:lvl6pPr marL="2286000" algn="l" defTabSz="457200" rtl="0" eaLnBrk="1" latinLnBrk="0" hangingPunct="1">
      <a:defRPr sz="2800" kern="1200">
        <a:solidFill>
          <a:srgbClr val="B9B9BB"/>
        </a:solidFill>
        <a:latin typeface="Arial" pitchFamily="30" charset="0"/>
        <a:ea typeface="Arial" pitchFamily="30" charset="0"/>
        <a:cs typeface="Arial" pitchFamily="30" charset="0"/>
      </a:defRPr>
    </a:lvl6pPr>
    <a:lvl7pPr marL="2743200" algn="l" defTabSz="457200" rtl="0" eaLnBrk="1" latinLnBrk="0" hangingPunct="1">
      <a:defRPr sz="2800" kern="1200">
        <a:solidFill>
          <a:srgbClr val="B9B9BB"/>
        </a:solidFill>
        <a:latin typeface="Arial" pitchFamily="30" charset="0"/>
        <a:ea typeface="Arial" pitchFamily="30" charset="0"/>
        <a:cs typeface="Arial" pitchFamily="30" charset="0"/>
      </a:defRPr>
    </a:lvl7pPr>
    <a:lvl8pPr marL="3200400" algn="l" defTabSz="457200" rtl="0" eaLnBrk="1" latinLnBrk="0" hangingPunct="1">
      <a:defRPr sz="2800" kern="1200">
        <a:solidFill>
          <a:srgbClr val="B9B9BB"/>
        </a:solidFill>
        <a:latin typeface="Arial" pitchFamily="30" charset="0"/>
        <a:ea typeface="Arial" pitchFamily="30" charset="0"/>
        <a:cs typeface="Arial" pitchFamily="30" charset="0"/>
      </a:defRPr>
    </a:lvl8pPr>
    <a:lvl9pPr marL="3657600" algn="l" defTabSz="457200" rtl="0" eaLnBrk="1" latinLnBrk="0" hangingPunct="1">
      <a:defRPr sz="2800" kern="1200">
        <a:solidFill>
          <a:srgbClr val="B9B9BB"/>
        </a:solidFill>
        <a:latin typeface="Arial" pitchFamily="30" charset="0"/>
        <a:ea typeface="Arial" pitchFamily="30" charset="0"/>
        <a:cs typeface="Arial" pitchFamily="30"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B"/>
    <a:srgbClr val="E3600B"/>
    <a:srgbClr val="009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4675" autoAdjust="0"/>
  </p:normalViewPr>
  <p:slideViewPr>
    <p:cSldViewPr snapToGrid="0">
      <p:cViewPr>
        <p:scale>
          <a:sx n="114" d="100"/>
          <a:sy n="114" d="100"/>
        </p:scale>
        <p:origin x="-822" y="282"/>
      </p:cViewPr>
      <p:guideLst>
        <p:guide orient="horz" pos="6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24"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19565" cy="494027"/>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l"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7" name="Rectangle 3"/>
          <p:cNvSpPr>
            <a:spLocks noGrp="1" noChangeArrowheads="1"/>
          </p:cNvSpPr>
          <p:nvPr>
            <p:ph type="dt" sz="quarter" idx="1"/>
          </p:nvPr>
        </p:nvSpPr>
        <p:spPr bwMode="auto">
          <a:xfrm>
            <a:off x="3814626" y="0"/>
            <a:ext cx="2919565" cy="494027"/>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8" name="Rectangle 4"/>
          <p:cNvSpPr>
            <a:spLocks noGrp="1" noChangeArrowheads="1"/>
          </p:cNvSpPr>
          <p:nvPr>
            <p:ph type="ftr" sz="quarter" idx="2"/>
          </p:nvPr>
        </p:nvSpPr>
        <p:spPr bwMode="auto">
          <a:xfrm>
            <a:off x="0" y="9373883"/>
            <a:ext cx="2919565" cy="494026"/>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l"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9" name="Rectangle 5"/>
          <p:cNvSpPr>
            <a:spLocks noGrp="1" noChangeArrowheads="1"/>
          </p:cNvSpPr>
          <p:nvPr>
            <p:ph type="sldNum" sz="quarter" idx="3"/>
          </p:nvPr>
        </p:nvSpPr>
        <p:spPr bwMode="auto">
          <a:xfrm>
            <a:off x="3814626" y="9373883"/>
            <a:ext cx="2919565" cy="494026"/>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eaLnBrk="0" hangingPunct="0">
              <a:defRPr sz="1200">
                <a:solidFill>
                  <a:schemeClr val="tx1"/>
                </a:solidFill>
                <a:latin typeface="Arial" pitchFamily="-112" charset="0"/>
                <a:ea typeface="Arial" pitchFamily="-112" charset="0"/>
                <a:cs typeface="Arial" pitchFamily="-112" charset="0"/>
              </a:defRPr>
            </a:lvl1pPr>
          </a:lstStyle>
          <a:p>
            <a:pPr>
              <a:defRPr/>
            </a:pPr>
            <a:fld id="{80122095-89AB-6846-8523-4A856549711C}" type="slidenum">
              <a:rPr lang="en-GB"/>
              <a:pPr>
                <a:defRPr/>
              </a:pPr>
              <a:t>‹#›</a:t>
            </a:fld>
            <a:endParaRPr lang="en-GB"/>
          </a:p>
        </p:txBody>
      </p:sp>
    </p:spTree>
    <p:extLst>
      <p:ext uri="{BB962C8B-B14F-4D97-AF65-F5344CB8AC3E}">
        <p14:creationId xmlns:p14="http://schemas.microsoft.com/office/powerpoint/2010/main" val="249427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pPr lvl="0"/>
            <a:endParaRPr lang="en-GB" noProof="0"/>
          </a:p>
        </p:txBody>
      </p:sp>
      <p:sp>
        <p:nvSpPr>
          <p:cNvPr id="5" name="Notes Placeholder 4"/>
          <p:cNvSpPr>
            <a:spLocks noGrp="1"/>
          </p:cNvSpPr>
          <p:nvPr>
            <p:ph type="body" sz="quarter" idx="3"/>
          </p:nvPr>
        </p:nvSpPr>
        <p:spPr>
          <a:xfrm>
            <a:off x="673262" y="4687731"/>
            <a:ext cx="5389240" cy="4441506"/>
          </a:xfrm>
          <a:prstGeom prst="rect">
            <a:avLst/>
          </a:prstGeom>
        </p:spPr>
        <p:txBody>
          <a:bodyPr vert="horz" wrap="square" lIns="90782" tIns="45391" rIns="90782" bIns="45391"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Slide Number Placeholder 6"/>
          <p:cNvSpPr>
            <a:spLocks noGrp="1"/>
          </p:cNvSpPr>
          <p:nvPr>
            <p:ph type="sldNum" sz="quarter" idx="5"/>
          </p:nvPr>
        </p:nvSpPr>
        <p:spPr>
          <a:xfrm>
            <a:off x="2968329" y="9209734"/>
            <a:ext cx="824274" cy="500340"/>
          </a:xfrm>
          <a:prstGeom prst="rect">
            <a:avLst/>
          </a:prstGeom>
        </p:spPr>
        <p:txBody>
          <a:bodyPr vert="horz" wrap="square" lIns="90782" tIns="45391" rIns="90782" bIns="45391" numCol="1" anchor="b" anchorCtr="0" compatLnSpc="1">
            <a:prstTxWarp prst="textNoShape">
              <a:avLst/>
            </a:prstTxWarp>
          </a:bodyPr>
          <a:lstStyle>
            <a:lvl1pPr>
              <a:defRPr sz="900">
                <a:latin typeface="Arial" pitchFamily="-112" charset="0"/>
                <a:ea typeface="Arial" pitchFamily="-112" charset="0"/>
                <a:cs typeface="Arial" pitchFamily="-112" charset="0"/>
              </a:defRPr>
            </a:lvl1pPr>
          </a:lstStyle>
          <a:p>
            <a:pPr>
              <a:defRPr/>
            </a:pPr>
            <a:fld id="{9E2C7C3F-2483-1249-B7FC-550563D48E8A}" type="slidenum">
              <a:rPr lang="en-GB"/>
              <a:pPr>
                <a:defRPr/>
              </a:pPr>
              <a:t>‹#›</a:t>
            </a:fld>
            <a:endParaRPr lang="en-GB"/>
          </a:p>
        </p:txBody>
      </p:sp>
      <p:sp>
        <p:nvSpPr>
          <p:cNvPr id="14343" name="Rectangle 7"/>
          <p:cNvSpPr>
            <a:spLocks noGrp="1" noChangeArrowheads="1"/>
          </p:cNvSpPr>
          <p:nvPr>
            <p:ph type="hdr" sz="quarter"/>
          </p:nvPr>
        </p:nvSpPr>
        <p:spPr bwMode="auto">
          <a:xfrm>
            <a:off x="0" y="179933"/>
            <a:ext cx="6735763" cy="55874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458">
              <a:defRPr sz="900">
                <a:latin typeface="Arial" pitchFamily="-112" charset="0"/>
                <a:ea typeface="Arial" pitchFamily="-112" charset="0"/>
                <a:cs typeface="Arial" pitchFamily="-112" charset="0"/>
              </a:defRPr>
            </a:lvl1pPr>
          </a:lstStyle>
          <a:p>
            <a:pPr>
              <a:defRPr/>
            </a:pPr>
            <a:r>
              <a:rPr lang="en-GB"/>
              <a:t>Understanding Modern Spectrum Management: 29</a:t>
            </a:r>
            <a:r>
              <a:rPr lang="en-GB" baseline="30000"/>
              <a:t>th</a:t>
            </a:r>
            <a:r>
              <a:rPr lang="en-GB"/>
              <a:t> September to 3</a:t>
            </a:r>
            <a:r>
              <a:rPr lang="en-GB" baseline="30000"/>
              <a:t>rd</a:t>
            </a:r>
            <a:r>
              <a:rPr lang="en-GB"/>
              <a:t> October 2008</a:t>
            </a:r>
          </a:p>
          <a:p>
            <a:pPr>
              <a:defRPr/>
            </a:pPr>
            <a:r>
              <a:rPr lang="en-GB"/>
              <a:t>Merton College, Oxford, UK</a:t>
            </a:r>
            <a:endParaRPr lang="en-GB" sz="800">
              <a:latin typeface="Century Schoolbook" pitchFamily="-112" charset="0"/>
              <a:ea typeface="Times New Roman" pitchFamily="-112" charset="0"/>
              <a:cs typeface="Times New Roman" pitchFamily="-112" charset="0"/>
            </a:endParaRPr>
          </a:p>
        </p:txBody>
      </p:sp>
      <p:sp>
        <p:nvSpPr>
          <p:cNvPr id="14344" name="Line 8"/>
          <p:cNvSpPr>
            <a:spLocks noChangeShapeType="1"/>
          </p:cNvSpPr>
          <p:nvPr/>
        </p:nvSpPr>
        <p:spPr bwMode="auto">
          <a:xfrm>
            <a:off x="784949" y="538221"/>
            <a:ext cx="5131261" cy="0"/>
          </a:xfrm>
          <a:prstGeom prst="line">
            <a:avLst/>
          </a:prstGeom>
          <a:noFill/>
          <a:ln w="9525">
            <a:solidFill>
              <a:srgbClr val="B9B9BB"/>
            </a:solidFill>
            <a:round/>
            <a:headEnd/>
            <a:tailEnd/>
          </a:ln>
          <a:effectLst/>
        </p:spPr>
        <p:txBody>
          <a:bodyPr lIns="90782" tIns="45391" rIns="90782" bIns="45391">
            <a:prstTxWarp prst="textNoShape">
              <a:avLst/>
            </a:prstTxWarp>
          </a:bodyPr>
          <a:lstStyle/>
          <a:p>
            <a:pPr>
              <a:defRPr/>
            </a:pPr>
            <a:endParaRPr lang="en-US">
              <a:latin typeface="Arial" pitchFamily="-112" charset="0"/>
              <a:ea typeface="Arial" pitchFamily="-112" charset="0"/>
              <a:cs typeface="Arial" pitchFamily="-112" charset="0"/>
            </a:endParaRPr>
          </a:p>
        </p:txBody>
      </p:sp>
      <p:pic>
        <p:nvPicPr>
          <p:cNvPr id="5127" name="Picture 9" descr="Helios logo 543x134 jpg"/>
          <p:cNvPicPr>
            <a:picLocks noChangeAspect="1" noChangeArrowheads="1"/>
          </p:cNvPicPr>
          <p:nvPr/>
        </p:nvPicPr>
        <p:blipFill>
          <a:blip r:embed="rId2"/>
          <a:srcRect/>
          <a:stretch>
            <a:fillRect/>
          </a:stretch>
        </p:blipFill>
        <p:spPr bwMode="auto">
          <a:xfrm>
            <a:off x="327193" y="9364413"/>
            <a:ext cx="964275" cy="260429"/>
          </a:xfrm>
          <a:prstGeom prst="rect">
            <a:avLst/>
          </a:prstGeom>
          <a:noFill/>
          <a:ln w="9525">
            <a:noFill/>
            <a:miter lim="800000"/>
            <a:headEnd/>
            <a:tailEnd/>
          </a:ln>
        </p:spPr>
      </p:pic>
      <p:pic>
        <p:nvPicPr>
          <p:cNvPr id="5128" name="Picture 10" descr="PolicyTracker logo hi res "/>
          <p:cNvPicPr>
            <a:picLocks noChangeAspect="1" noChangeArrowheads="1"/>
          </p:cNvPicPr>
          <p:nvPr/>
        </p:nvPicPr>
        <p:blipFill>
          <a:blip r:embed="rId3"/>
          <a:srcRect/>
          <a:stretch>
            <a:fillRect/>
          </a:stretch>
        </p:blipFill>
        <p:spPr bwMode="auto">
          <a:xfrm>
            <a:off x="5135980" y="9364413"/>
            <a:ext cx="1382703" cy="279369"/>
          </a:xfrm>
          <a:prstGeom prst="rect">
            <a:avLst/>
          </a:prstGeom>
          <a:noFill/>
          <a:ln w="9525">
            <a:noFill/>
            <a:miter lim="800000"/>
            <a:headEnd/>
            <a:tailEnd/>
          </a:ln>
        </p:spPr>
      </p:pic>
    </p:spTree>
    <p:extLst>
      <p:ext uri="{BB962C8B-B14F-4D97-AF65-F5344CB8AC3E}">
        <p14:creationId xmlns:p14="http://schemas.microsoft.com/office/powerpoint/2010/main" val="209878262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76250"/>
            <a:ext cx="6983412"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7" name="Text Placeholder 2"/>
          <p:cNvSpPr>
            <a:spLocks noGrp="1"/>
          </p:cNvSpPr>
          <p:nvPr>
            <p:ph type="body" idx="1"/>
          </p:nvPr>
        </p:nvSpPr>
        <p:spPr bwMode="auto">
          <a:xfrm>
            <a:off x="468313" y="1628775"/>
            <a:ext cx="82296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Lst>
  <p:hf hdr="0" dt="0"/>
  <p:txStyles>
    <p:titleStyle>
      <a:lvl1pPr algn="l" rtl="0" eaLnBrk="0" fontAlgn="base" hangingPunct="0">
        <a:spcBef>
          <a:spcPct val="0"/>
        </a:spcBef>
        <a:spcAft>
          <a:spcPct val="0"/>
        </a:spcAft>
        <a:defRPr sz="3200" b="1" kern="1200">
          <a:solidFill>
            <a:schemeClr val="bg2"/>
          </a:solidFill>
          <a:latin typeface="+mj-lt"/>
          <a:ea typeface="ＭＳ Ｐゴシック" pitchFamily="26" charset="-128"/>
          <a:cs typeface="ＭＳ Ｐゴシック" pitchFamily="26" charset="-128"/>
        </a:defRPr>
      </a:lvl1pPr>
      <a:lvl2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2pPr>
      <a:lvl3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3pPr>
      <a:lvl4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4pPr>
      <a:lvl5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95AA"/>
        </a:buClr>
        <a:buFont typeface="Arial" pitchFamily="30" charset="0"/>
        <a:buChar char="•"/>
        <a:defRPr sz="2800" kern="1200">
          <a:solidFill>
            <a:schemeClr val="tx1"/>
          </a:solidFill>
          <a:latin typeface="+mn-lt"/>
          <a:ea typeface="ＭＳ Ｐゴシック" pitchFamily="26" charset="-128"/>
          <a:cs typeface="ＭＳ Ｐゴシック" pitchFamily="26" charset="-128"/>
        </a:defRPr>
      </a:lvl1pPr>
      <a:lvl2pPr marL="742950" indent="-285750" algn="l" rtl="0" eaLnBrk="0" fontAlgn="base" hangingPunct="0">
        <a:spcBef>
          <a:spcPct val="20000"/>
        </a:spcBef>
        <a:spcAft>
          <a:spcPct val="0"/>
        </a:spcAft>
        <a:buClr>
          <a:srgbClr val="0095AA"/>
        </a:buClr>
        <a:buFont typeface="Arial" pitchFamily="30" charset="0"/>
        <a:buChar char="–"/>
        <a:defRPr sz="24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Clr>
          <a:srgbClr val="0095AA"/>
        </a:buClr>
        <a:buFont typeface="Arial" pitchFamily="30"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Clr>
          <a:schemeClr val="accent2"/>
        </a:buClr>
        <a:buFont typeface="Arial" pitchFamily="30"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Clr>
          <a:srgbClr val="0095AA"/>
        </a:buClr>
        <a:buFont typeface="Arial" pitchFamily="30"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nict.go.jp/en/abou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livescience.com/60695-why-gravitational-wave-discovery-matters.html?utm_source=notificat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asa.gov/sites/default/files/thumbnails/image/sts102-712-005.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Satellite Technology and market innovation </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5"/>
            <a:ext cx="8229600" cy="5090807"/>
          </a:xfrm>
        </p:spPr>
        <p:txBody>
          <a:bodyPr/>
          <a:lstStyle/>
          <a:p>
            <a:r>
              <a:rPr lang="en-GB" sz="2000" dirty="0" smtClean="0"/>
              <a:t>Propulsive </a:t>
            </a:r>
            <a:r>
              <a:rPr lang="en-GB" sz="2000" dirty="0"/>
              <a:t>power and processing </a:t>
            </a:r>
            <a:r>
              <a:rPr lang="en-GB" sz="2000" dirty="0" smtClean="0"/>
              <a:t>power - 5G goes nuclear?.</a:t>
            </a:r>
          </a:p>
          <a:p>
            <a:r>
              <a:rPr lang="en-GB" sz="2000" dirty="0" smtClean="0"/>
              <a:t>The </a:t>
            </a:r>
            <a:r>
              <a:rPr lang="en-GB" sz="2000" dirty="0"/>
              <a:t>birth of the satellite industry sixty years ago </a:t>
            </a:r>
            <a:r>
              <a:rPr lang="en-GB" sz="2000" dirty="0" smtClean="0"/>
              <a:t>only </a:t>
            </a:r>
            <a:r>
              <a:rPr lang="en-GB" sz="2000" dirty="0"/>
              <a:t>made possible by advances in component technology including the transistor in the early </a:t>
            </a:r>
            <a:r>
              <a:rPr lang="en-GB" sz="2000" dirty="0" smtClean="0"/>
              <a:t>1950’s, the </a:t>
            </a:r>
            <a:r>
              <a:rPr lang="en-GB" sz="2000" dirty="0"/>
              <a:t>microcontroller in the 1970’s; the digital signal processor in the 1980’s and low cost high performance memory in the 1990’s. </a:t>
            </a:r>
            <a:endParaRPr lang="en-GB" sz="2000" dirty="0" smtClean="0"/>
          </a:p>
          <a:p>
            <a:r>
              <a:rPr lang="en-GB" sz="2000" dirty="0" smtClean="0"/>
              <a:t>The </a:t>
            </a:r>
            <a:r>
              <a:rPr lang="en-GB" sz="2000" dirty="0"/>
              <a:t>combination of these innovations is opening up a host of new space based opportunities including servers in the sky, above the cloud computing and new dot.space business models.</a:t>
            </a:r>
          </a:p>
          <a:p>
            <a:r>
              <a:rPr lang="en-GB" sz="2000" dirty="0" smtClean="0"/>
              <a:t>These </a:t>
            </a:r>
            <a:r>
              <a:rPr lang="en-GB" sz="2000" dirty="0"/>
              <a:t>new satellite constellations will co share spectrum with existing MEO and GSO satellites. They achieve this through angular power separation which requires the satellites to roll as they fly towards the equator (progressive pitch control</a:t>
            </a:r>
            <a:r>
              <a:rPr lang="en-GB" sz="2000" dirty="0" smtClean="0"/>
              <a:t>).</a:t>
            </a:r>
          </a:p>
          <a:p>
            <a:r>
              <a:rPr lang="en-GB" sz="2000" dirty="0" smtClean="0"/>
              <a:t>Could angular power separation enable co sharing with satellite Ka band spectrum including the 28 GHz band?</a:t>
            </a:r>
            <a:endParaRPr lang="en-GB" sz="2000" dirty="0"/>
          </a:p>
          <a:p>
            <a:endParaRPr lang="en-GB" sz="1100" dirty="0"/>
          </a:p>
        </p:txBody>
      </p:sp>
    </p:spTree>
    <p:extLst>
      <p:ext uri="{BB962C8B-B14F-4D97-AF65-F5344CB8AC3E}">
        <p14:creationId xmlns:p14="http://schemas.microsoft.com/office/powerpoint/2010/main" val="195602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The calculated risk of radiation</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216404"/>
            <a:ext cx="8229600" cy="5092117"/>
          </a:xfrm>
        </p:spPr>
        <p:txBody>
          <a:bodyPr/>
          <a:lstStyle/>
          <a:p>
            <a:r>
              <a:rPr lang="en-GB" sz="1200" dirty="0" smtClean="0"/>
              <a:t>When </a:t>
            </a:r>
            <a:r>
              <a:rPr lang="en-GB" sz="1200" dirty="0"/>
              <a:t>the Cassini-Huygens probe was launched in 1997 the United States Department of Energy estimated the chances of a launch accident that would release radiation into the atmosphere at 1 in 350, It was estimated that a worst-case scenario of total dispersal of on-board plutonium would spread the equivalent radiation of 80% of the average annual dosage in North America from background radiation over an area with a radius of 105 </a:t>
            </a:r>
            <a:r>
              <a:rPr lang="en-GB" sz="1200" dirty="0" smtClean="0"/>
              <a:t>kilometres</a:t>
            </a:r>
          </a:p>
          <a:p>
            <a:endParaRPr lang="en-GB" sz="1200" dirty="0" smtClean="0"/>
          </a:p>
          <a:p>
            <a:endParaRPr lang="en-GB" sz="1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02" y="2105287"/>
            <a:ext cx="56197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31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What happens when the sun stops shining?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132514"/>
            <a:ext cx="8229600" cy="5536733"/>
          </a:xfrm>
        </p:spPr>
        <p:txBody>
          <a:bodyPr/>
          <a:lstStyle/>
          <a:p>
            <a:r>
              <a:rPr lang="en-GB" sz="1600" dirty="0"/>
              <a:t>Radio-isotopes have been used in space as a heat and power source </a:t>
            </a:r>
            <a:r>
              <a:rPr lang="en-GB" sz="1600" dirty="0" smtClean="0"/>
              <a:t>for over </a:t>
            </a:r>
            <a:r>
              <a:rPr lang="en-GB" sz="1600" dirty="0"/>
              <a:t>fifty years and are known as RTG’s, </a:t>
            </a:r>
            <a:r>
              <a:rPr lang="en-GB" sz="1600" b="1" dirty="0"/>
              <a:t>R</a:t>
            </a:r>
            <a:r>
              <a:rPr lang="en-GB" sz="1600" dirty="0"/>
              <a:t>adio-isotope </a:t>
            </a:r>
            <a:r>
              <a:rPr lang="en-GB" sz="1600" b="1" dirty="0"/>
              <a:t>T</a:t>
            </a:r>
            <a:r>
              <a:rPr lang="en-GB" sz="1600" dirty="0"/>
              <a:t>hermo-electric </a:t>
            </a:r>
            <a:r>
              <a:rPr lang="en-GB" sz="1600" b="1" dirty="0"/>
              <a:t>G</a:t>
            </a:r>
            <a:r>
              <a:rPr lang="en-GB" sz="1600" dirty="0"/>
              <a:t>enerators. When used just to warm up they are known as RHU’s (</a:t>
            </a:r>
            <a:r>
              <a:rPr lang="en-GB" sz="1600" b="1" dirty="0"/>
              <a:t>R</a:t>
            </a:r>
            <a:r>
              <a:rPr lang="en-GB" sz="1600" dirty="0"/>
              <a:t>adio-isotope </a:t>
            </a:r>
            <a:r>
              <a:rPr lang="en-GB" sz="1600" b="1" dirty="0"/>
              <a:t>H</a:t>
            </a:r>
            <a:r>
              <a:rPr lang="en-GB" sz="1600" dirty="0"/>
              <a:t>eating </a:t>
            </a:r>
            <a:r>
              <a:rPr lang="en-GB" sz="1600" b="1" dirty="0"/>
              <a:t>U</a:t>
            </a:r>
            <a:r>
              <a:rPr lang="en-GB" sz="1600" dirty="0"/>
              <a:t>nits).</a:t>
            </a:r>
          </a:p>
          <a:p>
            <a:r>
              <a:rPr lang="en-GB" sz="1600" dirty="0"/>
              <a:t>Plutonium, specifically Plutonium-238 (Pu-238) has been widely used partly because it has been available as a by-product of the US and Russian and other country weapon programmes. It has a decay heat of -0.56 watts per gram and a half-life of 88 years.  A typical RHU used to warm instruments to an efficient operational temperature would typically use just under 3 grams in a box about 3cm by 2.5 cm to produce a watt of power</a:t>
            </a:r>
            <a:r>
              <a:rPr lang="en-GB" sz="1600" dirty="0" smtClean="0"/>
              <a:t>.</a:t>
            </a:r>
          </a:p>
          <a:p>
            <a:r>
              <a:rPr lang="en-GB" sz="1600" dirty="0"/>
              <a:t>There are also many by-products of plutonium including Americium, produced when plutonium is bombarded with neutrons for example in a reactor or weapons test. Americium-241 is the most common flavour of Americium, manufactured from ageing plutonium </a:t>
            </a:r>
            <a:r>
              <a:rPr lang="en-GB" sz="1600" dirty="0" smtClean="0"/>
              <a:t>stocks</a:t>
            </a:r>
          </a:p>
          <a:p>
            <a:r>
              <a:rPr lang="en-GB" sz="1600" dirty="0"/>
              <a:t>Americium is significantly less expensive to manufacture. The cost of manufacturing a kilogramme of plutonium has been estimated as $8 million dollars. The European Space Agency is paying for AM-241 recovered from the UK’s civil plutonium stocks where this cost has essentially been amortised over many years of (expensive) nuclear power </a:t>
            </a:r>
            <a:r>
              <a:rPr lang="en-GB" sz="1600" dirty="0" smtClean="0"/>
              <a:t>generation. </a:t>
            </a:r>
            <a:r>
              <a:rPr lang="en-GB" sz="1600" dirty="0"/>
              <a:t>The cost is therefore high but already paid for by the UK tax payer.</a:t>
            </a:r>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smtClean="0"/>
          </a:p>
          <a:p>
            <a:endParaRPr lang="en-GB" sz="1200" dirty="0"/>
          </a:p>
          <a:p>
            <a:endParaRPr lang="en-GB" sz="1200" dirty="0" smtClean="0"/>
          </a:p>
          <a:p>
            <a:endParaRPr lang="en-GB" sz="1200" dirty="0"/>
          </a:p>
        </p:txBody>
      </p:sp>
    </p:spTree>
    <p:extLst>
      <p:ext uri="{BB962C8B-B14F-4D97-AF65-F5344CB8AC3E}">
        <p14:creationId xmlns:p14="http://schemas.microsoft.com/office/powerpoint/2010/main" val="101525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What happens when the sun stops shining?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4"/>
            <a:ext cx="8229600" cy="5040473"/>
          </a:xfrm>
        </p:spPr>
        <p:txBody>
          <a:bodyPr/>
          <a:lstStyle/>
          <a:p>
            <a:r>
              <a:rPr lang="en-GB" sz="1800" dirty="0"/>
              <a:t>For several decades there has been enough plutonium available from civil and military nuclear programmes including for example from the various nuclear missile reduction programmes for space use either in its raw state or processed into AM-241</a:t>
            </a:r>
            <a:r>
              <a:rPr lang="en-GB" sz="1800" dirty="0" smtClean="0"/>
              <a:t>.</a:t>
            </a:r>
          </a:p>
          <a:p>
            <a:r>
              <a:rPr lang="en-GB" sz="1800" dirty="0" smtClean="0"/>
              <a:t>In </a:t>
            </a:r>
            <a:r>
              <a:rPr lang="en-GB" sz="1800" dirty="0"/>
              <a:t>2011, NASA and the US Department of Energy received $10 million of US tax payer funding to restart plutonium production with the intention of generating initially 1.5 kilogrammes per year at significantly lower cost</a:t>
            </a:r>
            <a:r>
              <a:rPr lang="en-GB" sz="1800" dirty="0" smtClean="0"/>
              <a:t>.</a:t>
            </a:r>
          </a:p>
          <a:p>
            <a:r>
              <a:rPr lang="en-GB" sz="1800" dirty="0" smtClean="0"/>
              <a:t>Throughout </a:t>
            </a:r>
            <a:r>
              <a:rPr lang="en-GB" sz="1800" dirty="0"/>
              <a:t>the 1990’s the US bought Pu-238 from Russia, in total about 16.5 kilograms, a by-product of START, the Strategic Arms Reduction Treaty and Glasnost</a:t>
            </a:r>
            <a:r>
              <a:rPr lang="en-GB" sz="1800" dirty="0" smtClean="0"/>
              <a:t>.</a:t>
            </a:r>
          </a:p>
          <a:p>
            <a:r>
              <a:rPr lang="en-GB" sz="1800" dirty="0" smtClean="0"/>
              <a:t>When </a:t>
            </a:r>
            <a:r>
              <a:rPr lang="en-GB" sz="1800" dirty="0"/>
              <a:t>President Putin came to power, Russia decided it would no longer be a source of supply hence the focus on US based production capability. </a:t>
            </a:r>
          </a:p>
          <a:p>
            <a:r>
              <a:rPr lang="en-GB" sz="1800" dirty="0"/>
              <a:t>Plutonium </a:t>
            </a:r>
            <a:r>
              <a:rPr lang="en-GB" sz="1800" dirty="0" smtClean="0"/>
              <a:t>is </a:t>
            </a:r>
            <a:r>
              <a:rPr lang="en-GB" sz="1800" dirty="0"/>
              <a:t>produced by irradiating Neptunium-237, a radioisotope with a half-life of just over two million years</a:t>
            </a:r>
            <a:r>
              <a:rPr lang="en-GB" sz="1800" dirty="0" smtClean="0"/>
              <a:t>.</a:t>
            </a:r>
          </a:p>
          <a:p>
            <a:r>
              <a:rPr lang="en-GB" sz="1800" dirty="0"/>
              <a:t>Russian RTG’s are apparently still operational in orbit on Cosmos navigation satellites launched in 1965. China’s lunar lander apparently uses Pu-238 based RTG’s. </a:t>
            </a:r>
          </a:p>
          <a:p>
            <a:endParaRPr lang="en-GB" sz="1800" dirty="0"/>
          </a:p>
          <a:p>
            <a:endParaRPr lang="en-GB" sz="1200" dirty="0"/>
          </a:p>
          <a:p>
            <a:endParaRPr lang="en-GB" sz="1200" dirty="0" smtClean="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smtClean="0"/>
          </a:p>
          <a:p>
            <a:endParaRPr lang="en-GB" sz="1200" dirty="0"/>
          </a:p>
          <a:p>
            <a:endParaRPr lang="en-GB" sz="1200" dirty="0" smtClean="0"/>
          </a:p>
          <a:p>
            <a:endParaRPr lang="en-GB" sz="1200" dirty="0"/>
          </a:p>
        </p:txBody>
      </p:sp>
    </p:spTree>
    <p:extLst>
      <p:ext uri="{BB962C8B-B14F-4D97-AF65-F5344CB8AC3E}">
        <p14:creationId xmlns:p14="http://schemas.microsoft.com/office/powerpoint/2010/main" val="939945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Stirling and Brayton cycle engines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4"/>
            <a:ext cx="8229600" cy="5040473"/>
          </a:xfrm>
        </p:spPr>
        <p:txBody>
          <a:bodyPr/>
          <a:lstStyle/>
          <a:p>
            <a:endParaRPr lang="en-GB" sz="1800" dirty="0"/>
          </a:p>
          <a:p>
            <a:endParaRPr lang="en-GB" sz="1200" dirty="0"/>
          </a:p>
          <a:p>
            <a:endParaRPr lang="en-GB" sz="1200" dirty="0" smtClean="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smtClean="0"/>
          </a:p>
          <a:p>
            <a:r>
              <a:rPr lang="en-GB" sz="1200" dirty="0" smtClean="0"/>
              <a:t>Used to convert heat into electricity</a:t>
            </a:r>
          </a:p>
          <a:p>
            <a:r>
              <a:rPr lang="en-GB" sz="1200" dirty="0" smtClean="0"/>
              <a:t>Invented in 1817 by the Reverend Robert Stirling(1790-1878)</a:t>
            </a:r>
            <a:endParaRPr lang="en-GB" sz="12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66481" y="1691964"/>
            <a:ext cx="5731510" cy="2767330"/>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089" y="1691964"/>
            <a:ext cx="2102561" cy="27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918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Going nuclear- thermal rockets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4"/>
            <a:ext cx="8229600" cy="5040473"/>
          </a:xfrm>
        </p:spPr>
        <p:txBody>
          <a:bodyPr/>
          <a:lstStyle/>
          <a:p>
            <a:r>
              <a:rPr lang="en-GB" sz="1600" dirty="0" smtClean="0"/>
              <a:t>Russia </a:t>
            </a:r>
            <a:r>
              <a:rPr lang="en-GB" sz="1600" dirty="0"/>
              <a:t>has used over 30 fission reactors in space; the USA has flown only one - the System for Nuclear Auxiliary Power in 1965.</a:t>
            </a:r>
          </a:p>
          <a:p>
            <a:r>
              <a:rPr lang="en-GB" sz="1600" dirty="0"/>
              <a:t>From 1959-73 there was a US </a:t>
            </a:r>
            <a:r>
              <a:rPr lang="en-GB" sz="1600" b="1" dirty="0"/>
              <a:t>nuclear rocket programme</a:t>
            </a:r>
            <a:r>
              <a:rPr lang="en-GB" sz="1600" dirty="0"/>
              <a:t> – Nuclear Engine for Rocket Vehicle Applications (NERVA)  working on using nuclear power rather than chemical power for the latter stages of launches. </a:t>
            </a:r>
            <a:endParaRPr lang="en-GB" sz="1600" dirty="0" smtClean="0"/>
          </a:p>
          <a:p>
            <a:r>
              <a:rPr lang="en-GB" sz="1600" dirty="0" smtClean="0"/>
              <a:t>NERVA </a:t>
            </a:r>
            <a:r>
              <a:rPr lang="en-GB" sz="1600" dirty="0"/>
              <a:t>used graphite-core reactors heating hydrogen and expelling it through a nozzle. Some 20 engines were tested in Nevada and yielded thrust up to more than half that of the space shuttle launchers</a:t>
            </a:r>
            <a:r>
              <a:rPr lang="en-GB" sz="1600" dirty="0" smtClean="0"/>
              <a:t>.</a:t>
            </a:r>
          </a:p>
          <a:p>
            <a:r>
              <a:rPr lang="en-GB" sz="1600" dirty="0" smtClean="0"/>
              <a:t>Generally </a:t>
            </a:r>
            <a:r>
              <a:rPr lang="en-GB" sz="1600" dirty="0"/>
              <a:t>it was felt that this would be altogether two hazardous for earth band mortals and the focus shifted to propulsion in space. A $19 million dollar contract has been placed by NASA with specialist nuclear energy company, BWXT Nuclear Energy Incorporated, to study the feasibility of a nuclear thermal rocket.</a:t>
            </a:r>
          </a:p>
          <a:p>
            <a:r>
              <a:rPr lang="en-GB" sz="1600" dirty="0"/>
              <a:t>In 1958, the US Project Orion planned to launch a 1000 tonne spacecraft using a series of nuclear explosions. </a:t>
            </a:r>
            <a:endParaRPr lang="en-GB" sz="1600" dirty="0" smtClean="0"/>
          </a:p>
          <a:p>
            <a:r>
              <a:rPr lang="en-GB" sz="1600" dirty="0" smtClean="0"/>
              <a:t>The </a:t>
            </a:r>
            <a:r>
              <a:rPr lang="en-GB" sz="1600" dirty="0"/>
              <a:t>project was stopped in 1958 by General Atomics when the Atmospheric Test Ban Treaty made it illegal.</a:t>
            </a:r>
          </a:p>
          <a:p>
            <a:r>
              <a:rPr lang="en-GB" sz="1600" dirty="0"/>
              <a:t>Russia however pressed on with fission reactors for space using uranium carbide fuel at high temperature.</a:t>
            </a:r>
          </a:p>
          <a:p>
            <a:endParaRPr lang="en-GB" sz="1200" dirty="0" smtClean="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smtClean="0"/>
          </a:p>
          <a:p>
            <a:r>
              <a:rPr lang="en-GB" sz="1200" dirty="0" smtClean="0"/>
              <a:t>Used to convert heat into electricity</a:t>
            </a:r>
          </a:p>
          <a:p>
            <a:r>
              <a:rPr lang="en-GB" sz="1200" dirty="0" smtClean="0"/>
              <a:t>Invented in 1817 by the Reverend Robert Stirling(1790-1878)</a:t>
            </a:r>
            <a:endParaRPr lang="en-GB" sz="1200" dirty="0"/>
          </a:p>
        </p:txBody>
      </p:sp>
    </p:spTree>
    <p:extLst>
      <p:ext uri="{BB962C8B-B14F-4D97-AF65-F5344CB8AC3E}">
        <p14:creationId xmlns:p14="http://schemas.microsoft.com/office/powerpoint/2010/main" val="2417001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Why is uranium cheaper than plutonium</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216404"/>
            <a:ext cx="8229600" cy="5452843"/>
          </a:xfrm>
        </p:spPr>
        <p:txBody>
          <a:bodyPr/>
          <a:lstStyle/>
          <a:p>
            <a:r>
              <a:rPr lang="en-GB" sz="1400" dirty="0"/>
              <a:t>Because you can dig it out of the ground. </a:t>
            </a:r>
            <a:endParaRPr lang="en-GB" sz="1400" dirty="0" smtClean="0"/>
          </a:p>
          <a:p>
            <a:r>
              <a:rPr lang="en-GB" sz="1400" dirty="0" smtClean="0"/>
              <a:t>There </a:t>
            </a:r>
            <a:r>
              <a:rPr lang="en-GB" sz="1400" dirty="0"/>
              <a:t>are three major fissile isotopes, Uranium 235, used in the Hiroshima bomb and most nuclear power reactors, Uranium 233 used in Thorium reactors but not in weapons and Plutonium 238.</a:t>
            </a:r>
          </a:p>
          <a:p>
            <a:r>
              <a:rPr lang="en-GB" sz="1400" dirty="0" smtClean="0"/>
              <a:t>The </a:t>
            </a:r>
            <a:r>
              <a:rPr lang="en-GB" sz="1400" dirty="0"/>
              <a:t>first nuclear weapons used uranium because plutonium had to be manufactured by neutron bombardment and to make plutonium you need a lot of neutrons and the only realistic way of getting these is a uranium based fission reaction.</a:t>
            </a:r>
          </a:p>
          <a:p>
            <a:r>
              <a:rPr lang="en-GB" sz="1400" dirty="0"/>
              <a:t>Plutonium has more energy density than Uranium and it is easier to get plutonium to a critical mass than uranium</a:t>
            </a:r>
            <a:r>
              <a:rPr lang="en-GB" sz="1400" dirty="0" smtClean="0"/>
              <a:t>.</a:t>
            </a:r>
          </a:p>
          <a:p>
            <a:r>
              <a:rPr lang="en-GB" sz="1400" dirty="0" smtClean="0"/>
              <a:t>For </a:t>
            </a:r>
            <a:r>
              <a:rPr lang="en-GB" sz="1400" dirty="0"/>
              <a:t>weapons systems this is an advantage but for a communications satellite energy source probably a disadvantage.</a:t>
            </a:r>
          </a:p>
          <a:p>
            <a:r>
              <a:rPr lang="en-GB" sz="1400" dirty="0"/>
              <a:t>And plutonium </a:t>
            </a:r>
            <a:r>
              <a:rPr lang="en-GB" sz="1400" dirty="0" smtClean="0"/>
              <a:t>produces </a:t>
            </a:r>
            <a:r>
              <a:rPr lang="en-GB" sz="1400" dirty="0"/>
              <a:t>lots of alpha radiation rather than beta or gamma radiation</a:t>
            </a:r>
          </a:p>
          <a:p>
            <a:r>
              <a:rPr lang="en-GB" sz="1400" dirty="0"/>
              <a:t>Of the three types of ionising radiation, alpha is the least penetrating while gamma is the most penetrating. </a:t>
            </a:r>
            <a:endParaRPr lang="en-GB" sz="1400" dirty="0" smtClean="0"/>
          </a:p>
          <a:p>
            <a:r>
              <a:rPr lang="en-GB" sz="1400" dirty="0" smtClean="0"/>
              <a:t>However </a:t>
            </a:r>
            <a:r>
              <a:rPr lang="en-GB" sz="1400" dirty="0"/>
              <a:t>plutonium gets into humans via the bloodstream via the lungs then keeps going into our bones, liver, and all other vital organs where it can stay for decades before it kills us, though if the dose is big enough it can kill us alarmingly </a:t>
            </a:r>
            <a:r>
              <a:rPr lang="en-GB" sz="1400" dirty="0" smtClean="0"/>
              <a:t>quickly.</a:t>
            </a:r>
          </a:p>
          <a:p>
            <a:r>
              <a:rPr lang="en-GB" sz="1400" dirty="0" smtClean="0"/>
              <a:t>When </a:t>
            </a:r>
            <a:r>
              <a:rPr lang="en-GB" sz="1400" dirty="0"/>
              <a:t>alpha rays get into our cells they cause between 10 and 1,000 times more chromosomal damage than beta or gamma rays.</a:t>
            </a:r>
            <a:r>
              <a:rPr lang="en-GB" sz="1400" b="1" dirty="0"/>
              <a:t> </a:t>
            </a:r>
            <a:r>
              <a:rPr lang="en-GB" sz="1400" dirty="0"/>
              <a:t>Polonium, also a by-product of Uranium, has similarly devastating medical effects particularly when added to tea. </a:t>
            </a:r>
            <a:endParaRPr lang="en-GB" sz="1400" dirty="0" smtClean="0"/>
          </a:p>
        </p:txBody>
      </p:sp>
    </p:spTree>
    <p:extLst>
      <p:ext uri="{BB962C8B-B14F-4D97-AF65-F5344CB8AC3E}">
        <p14:creationId xmlns:p14="http://schemas.microsoft.com/office/powerpoint/2010/main" val="3169797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The regulation of nuclear space</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216404"/>
            <a:ext cx="8229600" cy="5452843"/>
          </a:xfrm>
        </p:spPr>
        <p:txBody>
          <a:bodyPr/>
          <a:lstStyle/>
          <a:p>
            <a:r>
              <a:rPr lang="en-GB" sz="2400" dirty="0"/>
              <a:t>The regulatory issues associated with nuclear powered satellites are dealt with by the Office for Outer Space Affairs (UNOOSA) under the administration of the United Nations. UNOOSA implements policy decisions taken by the Committee on Peaceful Uses of Outer Space (COPUOS) set up in 1959 and now supported by 75 member states.</a:t>
            </a:r>
          </a:p>
          <a:p>
            <a:r>
              <a:rPr lang="en-GB" sz="2400" dirty="0"/>
              <a:t>http://www.unoosa.org/</a:t>
            </a:r>
          </a:p>
          <a:p>
            <a:r>
              <a:rPr lang="en-GB" sz="2400" dirty="0"/>
              <a:t>http://www.unoosa.org/oosa/en/ourwork/copuos/2017/index.html</a:t>
            </a:r>
          </a:p>
        </p:txBody>
      </p:sp>
    </p:spTree>
    <p:extLst>
      <p:ext uri="{BB962C8B-B14F-4D97-AF65-F5344CB8AC3E}">
        <p14:creationId xmlns:p14="http://schemas.microsoft.com/office/powerpoint/2010/main" val="156480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Space power options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1648778" y="2715736"/>
          <a:ext cx="5868670" cy="2628900"/>
        </p:xfrm>
        <a:graphic>
          <a:graphicData uri="http://schemas.openxmlformats.org/drawingml/2006/table">
            <a:tbl>
              <a:tblPr firstRow="1" firstCol="1" bandRow="1">
                <a:tableStyleId>{5C22544A-7EE6-4342-B048-85BDC9FD1C3A}</a:tableStyleId>
              </a:tblPr>
              <a:tblGrid>
                <a:gridCol w="1466850"/>
                <a:gridCol w="1466850"/>
                <a:gridCol w="1467485"/>
                <a:gridCol w="1467485"/>
              </a:tblGrid>
              <a:tr h="0">
                <a:tc>
                  <a:txBody>
                    <a:bodyPr/>
                    <a:lstStyle/>
                    <a:p>
                      <a:pPr marL="0" marR="0">
                        <a:lnSpc>
                          <a:spcPct val="115000"/>
                        </a:lnSpc>
                        <a:spcBef>
                          <a:spcPts val="0"/>
                        </a:spcBef>
                        <a:spcAft>
                          <a:spcPts val="0"/>
                        </a:spcAft>
                      </a:pPr>
                      <a:r>
                        <a:rPr lang="en-GB" sz="1000">
                          <a:effectLst/>
                        </a:rPr>
                        <a:t>GSO Solar Array</a:t>
                      </a:r>
                      <a:endParaRPr lang="en-GB"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000">
                          <a:effectLst/>
                        </a:rPr>
                        <a:t>Radioisotope Thermoelectric</a:t>
                      </a:r>
                      <a:endParaRPr lang="en-GB" sz="1100">
                        <a:effectLst/>
                      </a:endParaRPr>
                    </a:p>
                    <a:p>
                      <a:pPr marL="0" marR="0">
                        <a:lnSpc>
                          <a:spcPct val="115000"/>
                        </a:lnSpc>
                        <a:spcBef>
                          <a:spcPts val="0"/>
                        </a:spcBef>
                        <a:spcAft>
                          <a:spcPts val="0"/>
                        </a:spcAft>
                      </a:pPr>
                      <a:r>
                        <a:rPr lang="en-GB" sz="1000">
                          <a:effectLst/>
                        </a:rPr>
                        <a:t>Generators</a:t>
                      </a:r>
                      <a:endParaRPr lang="en-GB"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000">
                          <a:effectLst/>
                        </a:rPr>
                        <a:t>Stirling or Brayton Cycle Engines</a:t>
                      </a:r>
                      <a:endParaRPr lang="en-GB"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000">
                          <a:effectLst/>
                        </a:rPr>
                        <a:t>Proton Exchange Membrane Fuel Cells</a:t>
                      </a:r>
                      <a:endParaRPr lang="en-GB"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GB" sz="1000">
                          <a:effectLst/>
                        </a:rPr>
                        <a:t>30 metre span solar panels produce 15 kilowatts reducing to 12 KW at end of life (15 years)</a:t>
                      </a:r>
                      <a:endParaRPr lang="en-GB"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000">
                          <a:effectLst/>
                        </a:rPr>
                        <a:t>Milliwatts to Watts to kilowatts (General Purpose Heat Source Modules)</a:t>
                      </a:r>
                      <a:endParaRPr lang="en-GB" sz="1100">
                        <a:effectLst/>
                      </a:endParaRPr>
                    </a:p>
                    <a:p>
                      <a:pPr marL="0" marR="0">
                        <a:lnSpc>
                          <a:spcPct val="115000"/>
                        </a:lnSpc>
                        <a:spcBef>
                          <a:spcPts val="0"/>
                        </a:spcBef>
                        <a:spcAft>
                          <a:spcPts val="0"/>
                        </a:spcAft>
                      </a:pPr>
                      <a:r>
                        <a:rPr lang="en-GB" sz="1000">
                          <a:effectLst/>
                        </a:rPr>
                        <a:t>Simple thermocouple</a:t>
                      </a:r>
                      <a:endParaRPr lang="en-GB" sz="1100">
                        <a:effectLst/>
                      </a:endParaRPr>
                    </a:p>
                    <a:p>
                      <a:pPr marL="0" marR="0">
                        <a:lnSpc>
                          <a:spcPct val="115000"/>
                        </a:lnSpc>
                        <a:spcBef>
                          <a:spcPts val="0"/>
                        </a:spcBef>
                        <a:spcAft>
                          <a:spcPts val="0"/>
                        </a:spcAft>
                      </a:pPr>
                      <a:r>
                        <a:rPr lang="en-GB" sz="1000">
                          <a:effectLst/>
                        </a:rPr>
                        <a:t>No moving parts</a:t>
                      </a:r>
                      <a:endParaRPr lang="en-GB" sz="1100">
                        <a:effectLst/>
                      </a:endParaRPr>
                    </a:p>
                    <a:p>
                      <a:pPr marL="0" marR="0">
                        <a:lnSpc>
                          <a:spcPct val="115000"/>
                        </a:lnSpc>
                        <a:spcBef>
                          <a:spcPts val="0"/>
                        </a:spcBef>
                        <a:spcAft>
                          <a:spcPts val="0"/>
                        </a:spcAft>
                      </a:pPr>
                      <a:r>
                        <a:rPr lang="en-GB" sz="1000">
                          <a:effectLst/>
                        </a:rPr>
                        <a:t>100% reliable </a:t>
                      </a:r>
                      <a:endParaRPr lang="en-GB" sz="1100">
                        <a:effectLst/>
                      </a:endParaRPr>
                    </a:p>
                    <a:p>
                      <a:pPr marL="0" marR="0">
                        <a:lnSpc>
                          <a:spcPct val="115000"/>
                        </a:lnSpc>
                        <a:spcBef>
                          <a:spcPts val="0"/>
                        </a:spcBef>
                        <a:spcAft>
                          <a:spcPts val="0"/>
                        </a:spcAft>
                      </a:pPr>
                      <a:r>
                        <a:rPr lang="en-GB" sz="1000">
                          <a:effectLst/>
                        </a:rPr>
                        <a:t>50 year life</a:t>
                      </a:r>
                      <a:endParaRPr lang="en-GB"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000" dirty="0">
                          <a:effectLst/>
                        </a:rPr>
                        <a:t>4 times better conversion efficiency than RTG’s</a:t>
                      </a:r>
                      <a:endParaRPr lang="en-GB" sz="1100" dirty="0">
                        <a:effectLst/>
                      </a:endParaRPr>
                    </a:p>
                    <a:p>
                      <a:pPr marL="0" marR="0">
                        <a:lnSpc>
                          <a:spcPct val="115000"/>
                        </a:lnSpc>
                        <a:spcBef>
                          <a:spcPts val="0"/>
                        </a:spcBef>
                        <a:spcAft>
                          <a:spcPts val="0"/>
                        </a:spcAft>
                      </a:pPr>
                      <a:r>
                        <a:rPr lang="en-GB" sz="1000" dirty="0">
                          <a:effectLst/>
                        </a:rPr>
                        <a:t>500 watts of thermal power=140 watts of electric power from a kilogramme of Pu-238 oxide</a:t>
                      </a:r>
                      <a:endParaRPr lang="en-GB" sz="1100" dirty="0">
                        <a:effectLst/>
                      </a:endParaRPr>
                    </a:p>
                    <a:p>
                      <a:pPr marL="0" marR="0">
                        <a:lnSpc>
                          <a:spcPct val="115000"/>
                        </a:lnSpc>
                        <a:spcBef>
                          <a:spcPts val="0"/>
                        </a:spcBef>
                        <a:spcAft>
                          <a:spcPts val="0"/>
                        </a:spcAft>
                      </a:pPr>
                      <a:r>
                        <a:rPr lang="en-GB" sz="1000" dirty="0">
                          <a:effectLst/>
                        </a:rPr>
                        <a:t>15 year life?</a:t>
                      </a:r>
                      <a:endParaRPr lang="en-GB"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000" dirty="0">
                          <a:effectLst/>
                        </a:rPr>
                        <a:t>Efficient non-radioactive option</a:t>
                      </a:r>
                      <a:endParaRPr lang="en-GB" sz="1100" dirty="0">
                        <a:effectLst/>
                      </a:endParaRPr>
                    </a:p>
                    <a:p>
                      <a:pPr marL="0" marR="0">
                        <a:lnSpc>
                          <a:spcPct val="115000"/>
                        </a:lnSpc>
                        <a:spcBef>
                          <a:spcPts val="0"/>
                        </a:spcBef>
                        <a:spcAft>
                          <a:spcPts val="0"/>
                        </a:spcAft>
                      </a:pPr>
                      <a:r>
                        <a:rPr lang="en-GB" sz="1000" dirty="0">
                          <a:effectLst/>
                        </a:rPr>
                        <a:t>High energy weight ratio</a:t>
                      </a:r>
                      <a:endParaRPr lang="en-GB" sz="1100" dirty="0">
                        <a:effectLst/>
                      </a:endParaRPr>
                    </a:p>
                    <a:p>
                      <a:pPr marL="0" marR="0">
                        <a:lnSpc>
                          <a:spcPct val="115000"/>
                        </a:lnSpc>
                        <a:spcBef>
                          <a:spcPts val="0"/>
                        </a:spcBef>
                        <a:spcAft>
                          <a:spcPts val="0"/>
                        </a:spcAft>
                      </a:pPr>
                      <a:r>
                        <a:rPr lang="en-GB" sz="1000" dirty="0">
                          <a:effectLst/>
                        </a:rPr>
                        <a:t>Can be shared with propulsion system</a:t>
                      </a:r>
                      <a:endParaRPr lang="en-GB" sz="1100" dirty="0">
                        <a:effectLst/>
                      </a:endParaRPr>
                    </a:p>
                    <a:p>
                      <a:pPr marL="0" marR="0">
                        <a:lnSpc>
                          <a:spcPct val="115000"/>
                        </a:lnSpc>
                        <a:spcBef>
                          <a:spcPts val="0"/>
                        </a:spcBef>
                        <a:spcAft>
                          <a:spcPts val="0"/>
                        </a:spcAft>
                      </a:pPr>
                      <a:r>
                        <a:rPr lang="en-GB" sz="1000" dirty="0">
                          <a:effectLst/>
                        </a:rPr>
                        <a:t>Liquid hydrogen and liquid oxygen</a:t>
                      </a:r>
                      <a:endParaRPr lang="en-GB" sz="1100" dirty="0">
                        <a:effectLst/>
                      </a:endParaRPr>
                    </a:p>
                    <a:p>
                      <a:pPr marL="0" marR="0">
                        <a:lnSpc>
                          <a:spcPct val="115000"/>
                        </a:lnSpc>
                        <a:spcBef>
                          <a:spcPts val="0"/>
                        </a:spcBef>
                        <a:spcAft>
                          <a:spcPts val="0"/>
                        </a:spcAft>
                      </a:pPr>
                      <a:r>
                        <a:rPr lang="en-GB" sz="1000" dirty="0">
                          <a:effectLst/>
                        </a:rPr>
                        <a:t>Water as a by product</a:t>
                      </a:r>
                      <a:endParaRPr lang="en-GB" sz="1100" dirty="0">
                        <a:effectLst/>
                      </a:endParaRPr>
                    </a:p>
                    <a:p>
                      <a:pPr marL="0" marR="0">
                        <a:lnSpc>
                          <a:spcPct val="115000"/>
                        </a:lnSpc>
                        <a:spcBef>
                          <a:spcPts val="0"/>
                        </a:spcBef>
                        <a:spcAft>
                          <a:spcPts val="0"/>
                        </a:spcAft>
                      </a:pPr>
                      <a:r>
                        <a:rPr lang="en-GB" sz="1000" dirty="0">
                          <a:effectLst/>
                        </a:rPr>
                        <a:t>10,000 hour service life</a:t>
                      </a:r>
                      <a:endParaRPr lang="en-GB" sz="1100" dirty="0">
                        <a:effectLst/>
                      </a:endParaRPr>
                    </a:p>
                    <a:p>
                      <a:pPr marL="0" marR="0">
                        <a:lnSpc>
                          <a:spcPct val="115000"/>
                        </a:lnSpc>
                        <a:spcBef>
                          <a:spcPts val="0"/>
                        </a:spcBef>
                        <a:spcAft>
                          <a:spcPts val="0"/>
                        </a:spcAft>
                      </a:pPr>
                      <a:r>
                        <a:rPr lang="en-GB" sz="1000" dirty="0">
                          <a:effectLst/>
                        </a:rPr>
                        <a:t>(1-2 years)</a:t>
                      </a:r>
                      <a:endParaRPr lang="en-GB" sz="1100" dirty="0">
                        <a:effectLst/>
                      </a:endParaRPr>
                    </a:p>
                    <a:p>
                      <a:pPr marL="0" marR="0">
                        <a:lnSpc>
                          <a:spcPct val="115000"/>
                        </a:lnSpc>
                        <a:spcBef>
                          <a:spcPts val="0"/>
                        </a:spcBef>
                        <a:spcAft>
                          <a:spcPts val="0"/>
                        </a:spcAft>
                      </a:pPr>
                      <a:r>
                        <a:rPr lang="en-GB" sz="1000" dirty="0">
                          <a:effectLst/>
                        </a:rPr>
                        <a:t> </a:t>
                      </a:r>
                      <a:endParaRPr lang="en-GB" sz="11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1649413" y="2716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333333"/>
                </a:solidFill>
                <a:effectLst/>
                <a:latin typeface="Calibri" pitchFamily="34" charset="0"/>
                <a:ea typeface="Calibri" pitchFamily="34" charset="0"/>
                <a:cs typeface="Calibri" pitchFamily="34" charset="0"/>
              </a:rPr>
              <a:t>   </a:t>
            </a:r>
            <a:r>
              <a:rPr kumimoji="0" lang="en-GB" altLang="en-US" sz="1100" b="1" i="0" u="none" strike="noStrike" cap="none" normalizeH="0" baseline="0" smtClean="0">
                <a:ln>
                  <a:noFill/>
                </a:ln>
                <a:solidFill>
                  <a:srgbClr val="333333"/>
                </a:solidFill>
                <a:effectLst/>
                <a:latin typeface="Helvetica"/>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4853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Quantum computing using optical transceivers</a:t>
            </a:r>
            <a:endParaRPr lang="en-GB" sz="2400" dirty="0"/>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339" y="1062664"/>
            <a:ext cx="4751717" cy="300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84" y="4179201"/>
            <a:ext cx="6308915" cy="206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21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Quantum computing using optical transceivers</a:t>
            </a:r>
            <a:endParaRPr lang="en-GB" sz="2400" dirty="0"/>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258349"/>
            <a:ext cx="8229600" cy="4763039"/>
          </a:xfrm>
        </p:spPr>
        <p:txBody>
          <a:bodyPr/>
          <a:lstStyle/>
          <a:p>
            <a:r>
              <a:rPr lang="en-GB" sz="1600" dirty="0"/>
              <a:t>Japan’s National Research and Development Agency (NICT) have developed what they claim is the world’s smallest and lightest quantum communication transmitter on board the micro satellite </a:t>
            </a:r>
            <a:r>
              <a:rPr lang="en-GB" sz="1600" dirty="0" smtClean="0"/>
              <a:t>SOCRATES</a:t>
            </a:r>
          </a:p>
          <a:p>
            <a:r>
              <a:rPr lang="en-GB" sz="1600" dirty="0" smtClean="0"/>
              <a:t>The </a:t>
            </a:r>
            <a:r>
              <a:rPr lang="en-GB" sz="1600" dirty="0"/>
              <a:t>satellite weighs 6 kilogrammes and is 17.8 centimetres in length, 11.4 centimetres wide and 26.8 centimetres high. </a:t>
            </a:r>
            <a:endParaRPr lang="en-GB" sz="1600" dirty="0" smtClean="0"/>
          </a:p>
          <a:p>
            <a:r>
              <a:rPr lang="en-GB" sz="1600" dirty="0" smtClean="0"/>
              <a:t>The </a:t>
            </a:r>
            <a:r>
              <a:rPr lang="en-GB" sz="1600" dirty="0"/>
              <a:t>satellite transmits a laser signal to earth at a rate of 10 million bits per second form an altitude of 600 kilometres at a speed of 7 kilometres per second</a:t>
            </a:r>
            <a:r>
              <a:rPr lang="en-GB" sz="1600" dirty="0" smtClean="0"/>
              <a:t>.</a:t>
            </a:r>
          </a:p>
          <a:p>
            <a:r>
              <a:rPr lang="en-GB" sz="1600" dirty="0" smtClean="0"/>
              <a:t> </a:t>
            </a:r>
            <a:r>
              <a:rPr lang="en-GB" sz="1600" dirty="0"/>
              <a:t>The project is targeted at producing an ultra-secure communications network. </a:t>
            </a:r>
            <a:endParaRPr lang="en-GB" sz="1600" dirty="0" smtClean="0"/>
          </a:p>
          <a:p>
            <a:r>
              <a:rPr lang="en-GB" sz="1600" u="sng" dirty="0" smtClean="0">
                <a:hlinkClick r:id="rId2"/>
              </a:rPr>
              <a:t>https</a:t>
            </a:r>
            <a:r>
              <a:rPr lang="en-GB" sz="1600" u="sng" dirty="0">
                <a:hlinkClick r:id="rId2"/>
              </a:rPr>
              <a:t>://www.nict.go.jp/en/about</a:t>
            </a:r>
            <a:r>
              <a:rPr lang="en-GB" sz="1600" u="sng" dirty="0" smtClean="0">
                <a:hlinkClick r:id="rId2"/>
              </a:rPr>
              <a:t>/</a:t>
            </a:r>
            <a:r>
              <a:rPr lang="en-GB" sz="1600" dirty="0"/>
              <a:t> </a:t>
            </a:r>
          </a:p>
          <a:p>
            <a:endParaRPr lang="en-GB" dirty="0"/>
          </a:p>
        </p:txBody>
      </p:sp>
    </p:spTree>
    <p:extLst>
      <p:ext uri="{BB962C8B-B14F-4D97-AF65-F5344CB8AC3E}">
        <p14:creationId xmlns:p14="http://schemas.microsoft.com/office/powerpoint/2010/main" val="3095471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The Sun as a source of power </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5"/>
            <a:ext cx="8229600" cy="4453243"/>
          </a:xfrm>
        </p:spPr>
        <p:txBody>
          <a:bodyPr/>
          <a:lstStyle/>
          <a:p>
            <a:r>
              <a:rPr lang="en-GB" sz="1600" dirty="0"/>
              <a:t>Close to earth, in LEO, MEO and GSO orbits, there is sufficient sunlight to power most communication satellites. Solar energy is measured in W/m2, energy per unit area. </a:t>
            </a:r>
            <a:endParaRPr lang="en-GB" sz="1600" dirty="0" smtClean="0"/>
          </a:p>
          <a:p>
            <a:r>
              <a:rPr lang="en-GB" sz="1600" dirty="0" smtClean="0"/>
              <a:t>Outside </a:t>
            </a:r>
            <a:r>
              <a:rPr lang="en-GB" sz="1600" dirty="0"/>
              <a:t>the Earth's atmosphere this is roughly 1,350 W/m2. On the Earth's surface this is a maximum of around 1,000 W/m2 for extreme desert areas.  In addition on Earth there are night and day cycles, so there is more solar energy in space (it’s official - it’s sunnier in space</a:t>
            </a:r>
            <a:r>
              <a:rPr lang="en-GB" sz="1600" dirty="0" smtClean="0"/>
              <a:t>).</a:t>
            </a:r>
          </a:p>
          <a:p>
            <a:endParaRPr lang="en-GB"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708" y="3452377"/>
            <a:ext cx="3647942" cy="310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371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Uranium in the news</a:t>
            </a:r>
            <a:endParaRPr lang="en-GB" sz="2400" dirty="0"/>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258349"/>
            <a:ext cx="8229600" cy="4763039"/>
          </a:xfrm>
        </p:spPr>
        <p:txBody>
          <a:bodyPr/>
          <a:lstStyle/>
          <a:p>
            <a:r>
              <a:rPr lang="en-GB" sz="1200" dirty="0" smtClean="0"/>
              <a:t>The </a:t>
            </a:r>
            <a:r>
              <a:rPr lang="en-GB" sz="1200" dirty="0"/>
              <a:t>LIGO and VIRGO gravitational wave detectors </a:t>
            </a:r>
            <a:r>
              <a:rPr lang="en-GB" sz="1200" dirty="0" smtClean="0"/>
              <a:t>have </a:t>
            </a:r>
            <a:r>
              <a:rPr lang="en-GB" sz="1200" dirty="0"/>
              <a:t>detected gravitational wave energy generated by the merging of two neutron stars</a:t>
            </a:r>
            <a:r>
              <a:rPr lang="en-GB" sz="1200" dirty="0" smtClean="0"/>
              <a:t>.</a:t>
            </a:r>
          </a:p>
          <a:p>
            <a:r>
              <a:rPr lang="en-GB" sz="1200" dirty="0" smtClean="0"/>
              <a:t>This </a:t>
            </a:r>
            <a:r>
              <a:rPr lang="en-GB" sz="1200" dirty="0"/>
              <a:t>followed the first detection of a gravitational wave from two collapsing black holes. These events are now calculated to happen every 15 minutes somewhere in the </a:t>
            </a:r>
            <a:r>
              <a:rPr lang="en-GB" sz="1200" dirty="0" smtClean="0"/>
              <a:t>Universe</a:t>
            </a:r>
          </a:p>
          <a:p>
            <a:r>
              <a:rPr lang="en-GB" sz="1200" dirty="0" smtClean="0"/>
              <a:t>Merging </a:t>
            </a:r>
            <a:r>
              <a:rPr lang="en-GB" sz="1200" dirty="0"/>
              <a:t>neutron stars are a source of the heaviest chemical elements on earth including uranium, platinum and gold</a:t>
            </a:r>
            <a:r>
              <a:rPr lang="en-GB" sz="1200" dirty="0" smtClean="0"/>
              <a:t>.</a:t>
            </a:r>
          </a:p>
          <a:p>
            <a:r>
              <a:rPr lang="en-GB" sz="1200" dirty="0" smtClean="0"/>
              <a:t>The </a:t>
            </a:r>
            <a:r>
              <a:rPr lang="en-GB" sz="1200" dirty="0"/>
              <a:t>merging of the neutron stars was coincident with flashes of visible light detected by a combination of earth and sky based telescopes (NASA Fermi and ESA Integral). </a:t>
            </a:r>
            <a:endParaRPr lang="en-GB" sz="1200" dirty="0" smtClean="0"/>
          </a:p>
          <a:p>
            <a:r>
              <a:rPr lang="en-GB" sz="1200" dirty="0" smtClean="0"/>
              <a:t>A </a:t>
            </a:r>
            <a:r>
              <a:rPr lang="en-GB" sz="1200" dirty="0"/>
              <a:t>gamma ray burst was detected two seconds after the gravitational wave. It all happened 130 million light years away in the constellation Hydra</a:t>
            </a:r>
            <a:r>
              <a:rPr lang="en-GB" sz="1200" dirty="0" smtClean="0"/>
              <a:t>.</a:t>
            </a:r>
          </a:p>
          <a:p>
            <a:r>
              <a:rPr lang="en-GB" sz="1200" dirty="0" smtClean="0"/>
              <a:t> </a:t>
            </a:r>
            <a:r>
              <a:rPr lang="en-GB" sz="1200" dirty="0"/>
              <a:t>Neutron stars are the remains of large stars whose cores have collapsed producing a tiny ball of immensely dense neutrons. A thimble full of neutron star is the equivalent of a small mountain in weight</a:t>
            </a:r>
            <a:r>
              <a:rPr lang="en-GB" sz="1200" dirty="0" smtClean="0"/>
              <a:t>.</a:t>
            </a:r>
          </a:p>
          <a:p>
            <a:r>
              <a:rPr lang="en-GB" sz="1200" smtClean="0"/>
              <a:t> Two </a:t>
            </a:r>
            <a:r>
              <a:rPr lang="en-GB" sz="1200" dirty="0"/>
              <a:t>neutron stars colliding either produce a single larger neutron star or depending on their temperature and spin speed and mass, a black hole. The gamma ray burst and flash of light indicates that this latest measurement was a merging of two neutron stars (gamma rays and light rays would not normally escape from a black hole</a:t>
            </a:r>
            <a:r>
              <a:rPr lang="en-GB" sz="1200" dirty="0" smtClean="0"/>
              <a:t>).</a:t>
            </a:r>
          </a:p>
          <a:p>
            <a:r>
              <a:rPr lang="en-GB" sz="1200" dirty="0" smtClean="0"/>
              <a:t> </a:t>
            </a:r>
            <a:r>
              <a:rPr lang="en-GB" sz="1200" dirty="0"/>
              <a:t>The events also have a different wave signature. Merging black holes produce a wave that is observable for a fraction of a second. When two neutron stars merge, the gravitational waves are observed for about a minute.  </a:t>
            </a:r>
          </a:p>
          <a:p>
            <a:r>
              <a:rPr lang="en-GB" sz="1200" dirty="0"/>
              <a:t>The mysteries of gravitational waves, first predicted in 1916 by Albert Einstein, may see remote to the present day reality of 5G and satellites but these discoveries mark a significant advance in our understanding of energy and its nuclear origin and radiation </a:t>
            </a:r>
            <a:r>
              <a:rPr lang="en-GB" sz="1200" dirty="0" smtClean="0"/>
              <a:t>characteristics</a:t>
            </a:r>
            <a:endParaRPr lang="en-GB" sz="1200" dirty="0" smtClean="0">
              <a:hlinkClick r:id="rId2"/>
            </a:endParaRPr>
          </a:p>
          <a:p>
            <a:r>
              <a:rPr lang="en-GB" sz="1200" dirty="0" smtClean="0">
                <a:hlinkClick r:id="rId2"/>
              </a:rPr>
              <a:t>https</a:t>
            </a:r>
            <a:r>
              <a:rPr lang="en-GB" sz="1200" dirty="0">
                <a:hlinkClick r:id="rId2"/>
              </a:rPr>
              <a:t>://</a:t>
            </a:r>
            <a:r>
              <a:rPr lang="en-GB" sz="1200" dirty="0" smtClean="0">
                <a:hlinkClick r:id="rId2"/>
              </a:rPr>
              <a:t>www.livescience.com/60695-why-gravitational-wave-discovery-matters.html?utm_source=notification</a:t>
            </a:r>
            <a:endParaRPr lang="en-GB" sz="1200" dirty="0" smtClean="0"/>
          </a:p>
          <a:p>
            <a:endParaRPr lang="en-GB" dirty="0"/>
          </a:p>
        </p:txBody>
      </p:sp>
    </p:spTree>
    <p:extLst>
      <p:ext uri="{BB962C8B-B14F-4D97-AF65-F5344CB8AC3E}">
        <p14:creationId xmlns:p14="http://schemas.microsoft.com/office/powerpoint/2010/main" val="2336265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Solar panels in space </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191237"/>
            <a:ext cx="8229600" cy="4890781"/>
          </a:xfrm>
        </p:spPr>
        <p:txBody>
          <a:bodyPr/>
          <a:lstStyle/>
          <a:p>
            <a:r>
              <a:rPr lang="en-GB" sz="1200" dirty="0"/>
              <a:t>Consumer grade solar panels that you may have at home typically have an efficiency of 15</a:t>
            </a:r>
            <a:r>
              <a:rPr lang="en-GB" sz="1200" dirty="0" smtClean="0"/>
              <a:t>%.</a:t>
            </a:r>
          </a:p>
          <a:p>
            <a:r>
              <a:rPr lang="en-GB" sz="1200" dirty="0" smtClean="0"/>
              <a:t> </a:t>
            </a:r>
            <a:r>
              <a:rPr lang="en-GB" sz="1200" dirty="0"/>
              <a:t>Solar panels for use in space use optimized manufacturing techniques based on germanium rather than silicon with cells that have multiple p-n junctions that capture different portions of the energy spectrum. </a:t>
            </a:r>
            <a:endParaRPr lang="en-GB" sz="1200" dirty="0" smtClean="0"/>
          </a:p>
          <a:p>
            <a:r>
              <a:rPr lang="en-GB" sz="1200" dirty="0" smtClean="0"/>
              <a:t>These </a:t>
            </a:r>
            <a:r>
              <a:rPr lang="en-GB" sz="1200" dirty="0"/>
              <a:t>panels can achieve efficiencies approaching 30% </a:t>
            </a:r>
            <a:endParaRPr lang="en-GB" sz="1200" dirty="0" smtClean="0"/>
          </a:p>
          <a:p>
            <a:r>
              <a:rPr lang="en-GB" sz="1200" dirty="0" smtClean="0"/>
              <a:t>The </a:t>
            </a:r>
            <a:r>
              <a:rPr lang="en-GB" sz="1200" dirty="0"/>
              <a:t>systems also depend on the ability to manufacture space qualified cover glass to protect large arrays of solar panels from impact damage</a:t>
            </a:r>
            <a:r>
              <a:rPr lang="en-GB" sz="1200" dirty="0" smtClean="0"/>
              <a:t>.</a:t>
            </a:r>
          </a:p>
          <a:p>
            <a:r>
              <a:rPr lang="en-GB" sz="1200" dirty="0" smtClean="0"/>
              <a:t>The </a:t>
            </a:r>
            <a:r>
              <a:rPr lang="en-GB" sz="1200" dirty="0"/>
              <a:t>Opportunity Mars Land Rover has just finished 11 years exploring the surface of the planet from the original landing sight. The original expectation was that the solar panel arrays would not survive for longer than 90 days. The solar panel supplier for many of these deep space </a:t>
            </a:r>
            <a:r>
              <a:rPr lang="en-GB" sz="1200" dirty="0" smtClean="0"/>
              <a:t>projects (Spectrolab) </a:t>
            </a:r>
            <a:r>
              <a:rPr lang="en-GB" sz="1200" dirty="0"/>
              <a:t>is a subsidiary of the Boeing Corporation </a:t>
            </a:r>
            <a:endParaRPr lang="en-GB" sz="1200" dirty="0" smtClean="0"/>
          </a:p>
          <a:p>
            <a:endParaRPr lang="en-GB" sz="1200" dirty="0"/>
          </a:p>
          <a:p>
            <a:endParaRPr lang="en-GB"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08" y="3489645"/>
            <a:ext cx="3824547" cy="288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38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The International Space Station </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5"/>
            <a:ext cx="8229600" cy="4453243"/>
          </a:xfrm>
        </p:spPr>
        <p:txBody>
          <a:bodyPr/>
          <a:lstStyle/>
          <a:p>
            <a:r>
              <a:rPr lang="en-GB" sz="1600" dirty="0"/>
              <a:t>The poster child of large solar arrays is the International Space Station orbiting in a LEO orbit at 350 kilometres with four sets of solar arrays each 33 metres long and over 12 metres wide producing 200 kilowatts of electricity. Together the arrays contain a total of 275,0000 solar cells and cover an area of about 2,500 square meters, more than half the area of a football field. </a:t>
            </a:r>
          </a:p>
          <a:p>
            <a:endParaRPr lang="en-GB" sz="1600" dirty="0"/>
          </a:p>
          <a:p>
            <a:endParaRPr lang="en-GB" sz="1600" dirty="0"/>
          </a:p>
        </p:txBody>
      </p:sp>
      <p:pic>
        <p:nvPicPr>
          <p:cNvPr id="7" name="Picture 6" descr="Space Station modules against blackness of spac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19049" y="2916238"/>
            <a:ext cx="3050540" cy="3050540"/>
          </a:xfrm>
          <a:prstGeom prst="rect">
            <a:avLst/>
          </a:prstGeom>
          <a:noFill/>
          <a:ln>
            <a:noFill/>
          </a:ln>
        </p:spPr>
      </p:pic>
    </p:spTree>
    <p:extLst>
      <p:ext uri="{BB962C8B-B14F-4D97-AF65-F5344CB8AC3E}">
        <p14:creationId xmlns:p14="http://schemas.microsoft.com/office/powerpoint/2010/main" val="28260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Satellite Power requirements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2225" y="2205831"/>
            <a:ext cx="65817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390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Inmarsat GSO</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1200" dirty="0"/>
              <a:t>The Inmarsat Ka-band GSO satellites </a:t>
            </a:r>
            <a:r>
              <a:rPr lang="en-GB" sz="1200" dirty="0" smtClean="0"/>
              <a:t>have </a:t>
            </a:r>
            <a:r>
              <a:rPr lang="en-GB" sz="1200" dirty="0"/>
              <a:t>solar panel arrays with a wing span of 33.8 metres with ultra-triple-junction gallium arsenide solar cells that generate 15 kW of power at start of service and 13.8 kW by end of life (15 years).  The panels also power the xenon ion propulsion system. </a:t>
            </a:r>
            <a:r>
              <a:rPr lang="en-GB" sz="1200" dirty="0" smtClean="0"/>
              <a:t>The body is </a:t>
            </a:r>
            <a:r>
              <a:rPr lang="en-GB" sz="1200" dirty="0"/>
              <a:t>the size of a double decker bus </a:t>
            </a:r>
            <a:r>
              <a:rPr lang="en-GB" sz="1200" dirty="0" smtClean="0"/>
              <a:t>with </a:t>
            </a:r>
            <a:r>
              <a:rPr lang="en-GB" sz="1200" dirty="0"/>
              <a:t>a launch weight of </a:t>
            </a:r>
            <a:r>
              <a:rPr lang="en-GB" sz="1200" dirty="0" smtClean="0"/>
              <a:t>6,000 </a:t>
            </a:r>
            <a:r>
              <a:rPr lang="en-GB" sz="1200" dirty="0"/>
              <a:t>kg.  Eighty nine </a:t>
            </a:r>
            <a:r>
              <a:rPr lang="en-GB" sz="1200" dirty="0" smtClean="0"/>
              <a:t>Ka-band </a:t>
            </a:r>
            <a:r>
              <a:rPr lang="en-GB" sz="1200" dirty="0"/>
              <a:t>user beams are generated by two transmit and receive aperture antennas with an additional six steerable on-demand spot beams</a:t>
            </a:r>
            <a:r>
              <a:rPr lang="en-GB" sz="1200" dirty="0" smtClean="0"/>
              <a:t>.</a:t>
            </a:r>
          </a:p>
          <a:p>
            <a:endParaRPr lang="en-GB" sz="1200" dirty="0" smtClean="0"/>
          </a:p>
          <a:p>
            <a:endParaRPr lang="en-GB" sz="12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122415" y="3052558"/>
            <a:ext cx="4787973" cy="3448909"/>
          </a:xfrm>
          <a:prstGeom prst="rect">
            <a:avLst/>
          </a:prstGeom>
          <a:noFill/>
          <a:ln>
            <a:noFill/>
          </a:ln>
          <a:extLst/>
        </p:spPr>
      </p:pic>
    </p:spTree>
    <p:extLst>
      <p:ext uri="{BB962C8B-B14F-4D97-AF65-F5344CB8AC3E}">
        <p14:creationId xmlns:p14="http://schemas.microsoft.com/office/powerpoint/2010/main" val="281856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Ion thrusters in space- electric satellites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endParaRPr lang="en-GB" sz="1200" dirty="0" smtClean="0"/>
          </a:p>
          <a:p>
            <a:endParaRPr lang="en-GB" sz="12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93478" y="1312391"/>
            <a:ext cx="3969702" cy="3664894"/>
          </a:xfrm>
          <a:prstGeom prst="rect">
            <a:avLst/>
          </a:prstGeom>
          <a:noFill/>
          <a:ln>
            <a:noFill/>
          </a:ln>
          <a:extLst/>
        </p:spPr>
      </p:pic>
      <p:sp>
        <p:nvSpPr>
          <p:cNvPr id="4" name="TextBox 3"/>
          <p:cNvSpPr txBox="1"/>
          <p:nvPr/>
        </p:nvSpPr>
        <p:spPr>
          <a:xfrm>
            <a:off x="679508" y="5293453"/>
            <a:ext cx="6753138" cy="523220"/>
          </a:xfrm>
          <a:prstGeom prst="rect">
            <a:avLst/>
          </a:prstGeom>
          <a:noFill/>
        </p:spPr>
        <p:txBody>
          <a:bodyPr wrap="square" rtlCol="0">
            <a:spAutoFit/>
          </a:bodyPr>
          <a:lstStyle/>
          <a:p>
            <a:r>
              <a:rPr lang="en-GB" dirty="0" smtClean="0">
                <a:solidFill>
                  <a:schemeClr val="tx1"/>
                </a:solidFill>
              </a:rPr>
              <a:t>Orbit raising and longer orbit life</a:t>
            </a:r>
            <a:endParaRPr lang="en-GB" dirty="0">
              <a:solidFill>
                <a:schemeClr val="tx1"/>
              </a:solidFill>
            </a:endParaRPr>
          </a:p>
        </p:txBody>
      </p:sp>
    </p:spTree>
    <p:extLst>
      <p:ext uri="{BB962C8B-B14F-4D97-AF65-F5344CB8AC3E}">
        <p14:creationId xmlns:p14="http://schemas.microsoft.com/office/powerpoint/2010/main" val="295360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What happens when the sun stops shining?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5"/>
            <a:ext cx="8229600" cy="4679746"/>
          </a:xfrm>
        </p:spPr>
        <p:txBody>
          <a:bodyPr/>
          <a:lstStyle/>
          <a:p>
            <a:r>
              <a:rPr lang="en-GB" sz="1200" dirty="0" smtClean="0"/>
              <a:t>Decay heat from Radioactive isotopes (</a:t>
            </a:r>
            <a:r>
              <a:rPr lang="en-GB" sz="1200" dirty="0"/>
              <a:t>thermo- electric generation</a:t>
            </a:r>
            <a:r>
              <a:rPr lang="en-GB" sz="1200" dirty="0" smtClean="0"/>
              <a:t>)</a:t>
            </a:r>
          </a:p>
          <a:p>
            <a:r>
              <a:rPr lang="en-GB" sz="1200" dirty="0" smtClean="0"/>
              <a:t>Fission (replicating the Sun by splitting atoms) </a:t>
            </a:r>
          </a:p>
          <a:p>
            <a:r>
              <a:rPr lang="en-GB" sz="1200" dirty="0" smtClean="0"/>
              <a:t>Fusion (replicating the birth of the universe 13 billion years ago by fusing atomic matter together under extreme pressure</a:t>
            </a:r>
          </a:p>
          <a:p>
            <a:endParaRPr lang="en-GB" sz="1200" dirty="0" smtClean="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smtClean="0"/>
          </a:p>
          <a:p>
            <a:r>
              <a:rPr lang="en-GB" sz="1200" dirty="0" smtClean="0"/>
              <a:t>The </a:t>
            </a:r>
            <a:r>
              <a:rPr lang="en-GB" sz="1200" dirty="0"/>
              <a:t>best option depends on the amount of power needed, the time scale over which it is required, the amount and type of gamma rays or x or y ray ionising radiation produced and the cost and complexity of containing that </a:t>
            </a:r>
            <a:r>
              <a:rPr lang="en-GB" sz="1200" dirty="0" smtClean="0"/>
              <a:t>radiation</a:t>
            </a:r>
          </a:p>
          <a:p>
            <a:r>
              <a:rPr lang="en-GB" sz="1200" dirty="0" smtClean="0"/>
              <a:t>And </a:t>
            </a:r>
            <a:r>
              <a:rPr lang="en-GB" sz="1200" smtClean="0"/>
              <a:t>the available nuclear </a:t>
            </a:r>
            <a:r>
              <a:rPr lang="en-GB" sz="1200" dirty="0" smtClean="0"/>
              <a:t>power plants </a:t>
            </a:r>
          </a:p>
          <a:p>
            <a:endParaRPr lang="en-GB" sz="1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63" y="2636838"/>
            <a:ext cx="4925299" cy="217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46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The nuclear option</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5"/>
            <a:ext cx="8229600" cy="1592597"/>
          </a:xfrm>
        </p:spPr>
        <p:txBody>
          <a:bodyPr/>
          <a:lstStyle/>
          <a:p>
            <a:endParaRPr lang="en-GB" sz="1200" dirty="0" smtClean="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smtClean="0"/>
          </a:p>
          <a:p>
            <a:endParaRPr lang="en-GB" sz="1200" dirty="0" smtClean="0"/>
          </a:p>
          <a:p>
            <a:endParaRPr lang="en-GB" sz="1200" dirty="0"/>
          </a:p>
        </p:txBody>
      </p:sp>
      <p:pic>
        <p:nvPicPr>
          <p:cNvPr id="1026" name="Picture 2" descr="Image result for nuclear submar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0" y="1344611"/>
            <a:ext cx="4391259" cy="3293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1787" y="4764947"/>
            <a:ext cx="6543413" cy="830997"/>
          </a:xfrm>
          <a:prstGeom prst="rect">
            <a:avLst/>
          </a:prstGeom>
          <a:noFill/>
        </p:spPr>
        <p:txBody>
          <a:bodyPr wrap="square" rtlCol="0">
            <a:spAutoFit/>
          </a:bodyPr>
          <a:lstStyle/>
          <a:p>
            <a:r>
              <a:rPr lang="en-GB" sz="1600" b="1" dirty="0"/>
              <a:t>VMF Typhoon Class Submarine- Nuclear Powered and the world’s largest displacement submarine</a:t>
            </a:r>
            <a:endParaRPr lang="en-GB" sz="1600" dirty="0"/>
          </a:p>
          <a:p>
            <a:endParaRPr lang="en-GB" sz="1600" dirty="0"/>
          </a:p>
        </p:txBody>
      </p:sp>
    </p:spTree>
    <p:extLst>
      <p:ext uri="{BB962C8B-B14F-4D97-AF65-F5344CB8AC3E}">
        <p14:creationId xmlns:p14="http://schemas.microsoft.com/office/powerpoint/2010/main" val="8831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Helios-is-template-june07">
  <a:themeElements>
    <a:clrScheme name="Custom 1">
      <a:dk1>
        <a:srgbClr val="000000"/>
      </a:dk1>
      <a:lt1>
        <a:srgbClr val="FFFFFF"/>
      </a:lt1>
      <a:dk2>
        <a:srgbClr val="F2F2F2"/>
      </a:dk2>
      <a:lt2>
        <a:srgbClr val="E3600B"/>
      </a:lt2>
      <a:accent1>
        <a:srgbClr val="E3600B"/>
      </a:accent1>
      <a:accent2>
        <a:srgbClr val="0095AA"/>
      </a:accent2>
      <a:accent3>
        <a:srgbClr val="7F7F7F"/>
      </a:accent3>
      <a:accent4>
        <a:srgbClr val="9DEAF4"/>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25305</TotalTime>
  <Words>2080</Words>
  <Application>Microsoft Office PowerPoint</Application>
  <PresentationFormat>On-screen Show (4:3)</PresentationFormat>
  <Paragraphs>193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Helios-is-template-june07</vt:lpstr>
      <vt:lpstr>Satellite Technology and market innovation </vt:lpstr>
      <vt:lpstr>The Sun as a source of power </vt:lpstr>
      <vt:lpstr>Solar panels in space </vt:lpstr>
      <vt:lpstr>The International Space Station </vt:lpstr>
      <vt:lpstr>Satellite Power requirements</vt:lpstr>
      <vt:lpstr>Inmarsat GSO</vt:lpstr>
      <vt:lpstr>Ion thrusters in space- electric satellites</vt:lpstr>
      <vt:lpstr>What happens when the sun stops shining?</vt:lpstr>
      <vt:lpstr>The nuclear option</vt:lpstr>
      <vt:lpstr>The calculated risk of radiation</vt:lpstr>
      <vt:lpstr>What happens when the sun stops shining?</vt:lpstr>
      <vt:lpstr>What happens when the sun stops shining?</vt:lpstr>
      <vt:lpstr>Stirling and Brayton cycle engines</vt:lpstr>
      <vt:lpstr>Going nuclear- thermal rockets</vt:lpstr>
      <vt:lpstr>Why is uranium cheaper than plutonium</vt:lpstr>
      <vt:lpstr>The regulation of nuclear space</vt:lpstr>
      <vt:lpstr>Space power options</vt:lpstr>
      <vt:lpstr>Quantum computing using optical transceivers</vt:lpstr>
      <vt:lpstr>Quantum computing using optical transceivers</vt:lpstr>
      <vt:lpstr>Uranium in the news</vt:lpstr>
    </vt:vector>
  </TitlesOfParts>
  <Company>Helios Technology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andreak</dc:creator>
  <cp:lastModifiedBy>RTT</cp:lastModifiedBy>
  <cp:revision>459</cp:revision>
  <cp:lastPrinted>2017-03-16T12:20:42Z</cp:lastPrinted>
  <dcterms:created xsi:type="dcterms:W3CDTF">2011-10-06T14:02:04Z</dcterms:created>
  <dcterms:modified xsi:type="dcterms:W3CDTF">2017-10-17T07:26:30Z</dcterms:modified>
</cp:coreProperties>
</file>