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89"/>
  </p:notesMasterIdLst>
  <p:handoutMasterIdLst>
    <p:handoutMasterId r:id="rId90"/>
  </p:handoutMasterIdLst>
  <p:sldIdLst>
    <p:sldId id="682" r:id="rId2"/>
    <p:sldId id="721" r:id="rId3"/>
    <p:sldId id="683" r:id="rId4"/>
    <p:sldId id="684" r:id="rId5"/>
    <p:sldId id="685" r:id="rId6"/>
    <p:sldId id="725" r:id="rId7"/>
    <p:sldId id="726" r:id="rId8"/>
    <p:sldId id="727" r:id="rId9"/>
    <p:sldId id="730" r:id="rId10"/>
    <p:sldId id="731" r:id="rId11"/>
    <p:sldId id="728" r:id="rId12"/>
    <p:sldId id="729" r:id="rId13"/>
    <p:sldId id="681" r:id="rId14"/>
    <p:sldId id="747" r:id="rId15"/>
    <p:sldId id="748" r:id="rId16"/>
    <p:sldId id="764" r:id="rId17"/>
    <p:sldId id="761" r:id="rId18"/>
    <p:sldId id="762" r:id="rId19"/>
    <p:sldId id="763" r:id="rId20"/>
    <p:sldId id="686" r:id="rId21"/>
    <p:sldId id="760" r:id="rId22"/>
    <p:sldId id="766" r:id="rId23"/>
    <p:sldId id="767" r:id="rId24"/>
    <p:sldId id="765" r:id="rId25"/>
    <p:sldId id="687" r:id="rId26"/>
    <p:sldId id="732" r:id="rId27"/>
    <p:sldId id="733" r:id="rId28"/>
    <p:sldId id="734" r:id="rId29"/>
    <p:sldId id="735" r:id="rId30"/>
    <p:sldId id="736" r:id="rId31"/>
    <p:sldId id="737" r:id="rId32"/>
    <p:sldId id="738" r:id="rId33"/>
    <p:sldId id="739" r:id="rId34"/>
    <p:sldId id="758" r:id="rId35"/>
    <p:sldId id="759" r:id="rId36"/>
    <p:sldId id="688" r:id="rId37"/>
    <p:sldId id="689" r:id="rId38"/>
    <p:sldId id="755" r:id="rId39"/>
    <p:sldId id="741" r:id="rId40"/>
    <p:sldId id="743" r:id="rId41"/>
    <p:sldId id="752" r:id="rId42"/>
    <p:sldId id="742" r:id="rId43"/>
    <p:sldId id="750" r:id="rId44"/>
    <p:sldId id="744" r:id="rId45"/>
    <p:sldId id="745" r:id="rId46"/>
    <p:sldId id="746" r:id="rId47"/>
    <p:sldId id="754" r:id="rId48"/>
    <p:sldId id="722" r:id="rId49"/>
    <p:sldId id="751" r:id="rId50"/>
    <p:sldId id="753" r:id="rId51"/>
    <p:sldId id="756" r:id="rId52"/>
    <p:sldId id="757" r:id="rId53"/>
    <p:sldId id="690" r:id="rId54"/>
    <p:sldId id="692" r:id="rId55"/>
    <p:sldId id="697" r:id="rId56"/>
    <p:sldId id="699" r:id="rId57"/>
    <p:sldId id="698" r:id="rId58"/>
    <p:sldId id="700" r:id="rId59"/>
    <p:sldId id="701" r:id="rId60"/>
    <p:sldId id="702" r:id="rId61"/>
    <p:sldId id="703" r:id="rId62"/>
    <p:sldId id="711" r:id="rId63"/>
    <p:sldId id="704" r:id="rId64"/>
    <p:sldId id="705" r:id="rId65"/>
    <p:sldId id="706" r:id="rId66"/>
    <p:sldId id="707" r:id="rId67"/>
    <p:sldId id="708" r:id="rId68"/>
    <p:sldId id="709" r:id="rId69"/>
    <p:sldId id="710" r:id="rId70"/>
    <p:sldId id="723" r:id="rId71"/>
    <p:sldId id="724" r:id="rId72"/>
    <p:sldId id="713" r:id="rId73"/>
    <p:sldId id="712" r:id="rId74"/>
    <p:sldId id="714" r:id="rId75"/>
    <p:sldId id="715" r:id="rId76"/>
    <p:sldId id="716" r:id="rId77"/>
    <p:sldId id="717" r:id="rId78"/>
    <p:sldId id="718" r:id="rId79"/>
    <p:sldId id="720" r:id="rId80"/>
    <p:sldId id="768" r:id="rId81"/>
    <p:sldId id="769" r:id="rId82"/>
    <p:sldId id="770" r:id="rId83"/>
    <p:sldId id="771" r:id="rId84"/>
    <p:sldId id="772" r:id="rId85"/>
    <p:sldId id="694" r:id="rId86"/>
    <p:sldId id="695" r:id="rId87"/>
    <p:sldId id="696" r:id="rId88"/>
  </p:sldIdLst>
  <p:sldSz cx="9144000" cy="6858000" type="screen4x3"/>
  <p:notesSz cx="6735763" cy="9869488"/>
  <p:defaultTextStyle>
    <a:defPPr>
      <a:defRPr lang="en-GB"/>
    </a:defPPr>
    <a:lvl1pPr algn="ctr" rtl="0" fontAlgn="base">
      <a:spcBef>
        <a:spcPct val="0"/>
      </a:spcBef>
      <a:spcAft>
        <a:spcPct val="0"/>
      </a:spcAft>
      <a:defRPr sz="2800" kern="1200">
        <a:solidFill>
          <a:srgbClr val="B9B9BB"/>
        </a:solidFill>
        <a:latin typeface="Arial" pitchFamily="30" charset="0"/>
        <a:ea typeface="Arial" pitchFamily="30" charset="0"/>
        <a:cs typeface="Arial" pitchFamily="30" charset="0"/>
      </a:defRPr>
    </a:lvl1pPr>
    <a:lvl2pPr marL="457200" algn="ctr" rtl="0" fontAlgn="base">
      <a:spcBef>
        <a:spcPct val="0"/>
      </a:spcBef>
      <a:spcAft>
        <a:spcPct val="0"/>
      </a:spcAft>
      <a:defRPr sz="2800" kern="1200">
        <a:solidFill>
          <a:srgbClr val="B9B9BB"/>
        </a:solidFill>
        <a:latin typeface="Arial" pitchFamily="30" charset="0"/>
        <a:ea typeface="Arial" pitchFamily="30" charset="0"/>
        <a:cs typeface="Arial" pitchFamily="30" charset="0"/>
      </a:defRPr>
    </a:lvl2pPr>
    <a:lvl3pPr marL="914400" algn="ctr" rtl="0" fontAlgn="base">
      <a:spcBef>
        <a:spcPct val="0"/>
      </a:spcBef>
      <a:spcAft>
        <a:spcPct val="0"/>
      </a:spcAft>
      <a:defRPr sz="2800" kern="1200">
        <a:solidFill>
          <a:srgbClr val="B9B9BB"/>
        </a:solidFill>
        <a:latin typeface="Arial" pitchFamily="30" charset="0"/>
        <a:ea typeface="Arial" pitchFamily="30" charset="0"/>
        <a:cs typeface="Arial" pitchFamily="30" charset="0"/>
      </a:defRPr>
    </a:lvl3pPr>
    <a:lvl4pPr marL="1371600" algn="ctr" rtl="0" fontAlgn="base">
      <a:spcBef>
        <a:spcPct val="0"/>
      </a:spcBef>
      <a:spcAft>
        <a:spcPct val="0"/>
      </a:spcAft>
      <a:defRPr sz="2800" kern="1200">
        <a:solidFill>
          <a:srgbClr val="B9B9BB"/>
        </a:solidFill>
        <a:latin typeface="Arial" pitchFamily="30" charset="0"/>
        <a:ea typeface="Arial" pitchFamily="30" charset="0"/>
        <a:cs typeface="Arial" pitchFamily="30" charset="0"/>
      </a:defRPr>
    </a:lvl4pPr>
    <a:lvl5pPr marL="1828800" algn="ctr" rtl="0" fontAlgn="base">
      <a:spcBef>
        <a:spcPct val="0"/>
      </a:spcBef>
      <a:spcAft>
        <a:spcPct val="0"/>
      </a:spcAft>
      <a:defRPr sz="2800" kern="1200">
        <a:solidFill>
          <a:srgbClr val="B9B9BB"/>
        </a:solidFill>
        <a:latin typeface="Arial" pitchFamily="30" charset="0"/>
        <a:ea typeface="Arial" pitchFamily="30" charset="0"/>
        <a:cs typeface="Arial" pitchFamily="30" charset="0"/>
      </a:defRPr>
    </a:lvl5pPr>
    <a:lvl6pPr marL="2286000" algn="l" defTabSz="457200" rtl="0" eaLnBrk="1" latinLnBrk="0" hangingPunct="1">
      <a:defRPr sz="2800" kern="1200">
        <a:solidFill>
          <a:srgbClr val="B9B9BB"/>
        </a:solidFill>
        <a:latin typeface="Arial" pitchFamily="30" charset="0"/>
        <a:ea typeface="Arial" pitchFamily="30" charset="0"/>
        <a:cs typeface="Arial" pitchFamily="30" charset="0"/>
      </a:defRPr>
    </a:lvl6pPr>
    <a:lvl7pPr marL="2743200" algn="l" defTabSz="457200" rtl="0" eaLnBrk="1" latinLnBrk="0" hangingPunct="1">
      <a:defRPr sz="2800" kern="1200">
        <a:solidFill>
          <a:srgbClr val="B9B9BB"/>
        </a:solidFill>
        <a:latin typeface="Arial" pitchFamily="30" charset="0"/>
        <a:ea typeface="Arial" pitchFamily="30" charset="0"/>
        <a:cs typeface="Arial" pitchFamily="30" charset="0"/>
      </a:defRPr>
    </a:lvl7pPr>
    <a:lvl8pPr marL="3200400" algn="l" defTabSz="457200" rtl="0" eaLnBrk="1" latinLnBrk="0" hangingPunct="1">
      <a:defRPr sz="2800" kern="1200">
        <a:solidFill>
          <a:srgbClr val="B9B9BB"/>
        </a:solidFill>
        <a:latin typeface="Arial" pitchFamily="30" charset="0"/>
        <a:ea typeface="Arial" pitchFamily="30" charset="0"/>
        <a:cs typeface="Arial" pitchFamily="30" charset="0"/>
      </a:defRPr>
    </a:lvl8pPr>
    <a:lvl9pPr marL="3657600" algn="l" defTabSz="457200" rtl="0" eaLnBrk="1" latinLnBrk="0" hangingPunct="1">
      <a:defRPr sz="2800" kern="1200">
        <a:solidFill>
          <a:srgbClr val="B9B9BB"/>
        </a:solidFill>
        <a:latin typeface="Arial" pitchFamily="30" charset="0"/>
        <a:ea typeface="Arial" pitchFamily="30" charset="0"/>
        <a:cs typeface="Arial" pitchFamily="30"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B"/>
    <a:srgbClr val="E3600B"/>
    <a:srgbClr val="0095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8" autoAdjust="0"/>
    <p:restoredTop sz="94431" autoAdjust="0"/>
  </p:normalViewPr>
  <p:slideViewPr>
    <p:cSldViewPr snapToGrid="0">
      <p:cViewPr>
        <p:scale>
          <a:sx n="114" d="100"/>
          <a:sy n="114" d="100"/>
        </p:scale>
        <p:origin x="-822" y="198"/>
      </p:cViewPr>
      <p:guideLst>
        <p:guide orient="horz" pos="64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024" y="-88"/>
      </p:cViewPr>
      <p:guideLst>
        <p:guide orient="horz" pos="3109"/>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19565" cy="494027"/>
          </a:xfrm>
          <a:prstGeom prst="rect">
            <a:avLst/>
          </a:prstGeom>
          <a:noFill/>
          <a:ln w="9525">
            <a:noFill/>
            <a:miter lim="800000"/>
            <a:headEnd/>
            <a:tailEnd/>
          </a:ln>
          <a:effectLst/>
        </p:spPr>
        <p:txBody>
          <a:bodyPr vert="horz" wrap="square" lIns="90782" tIns="45391" rIns="90782" bIns="45391" numCol="1" anchor="t" anchorCtr="0" compatLnSpc="1">
            <a:prstTxWarp prst="textNoShape">
              <a:avLst/>
            </a:prstTxWarp>
          </a:bodyPr>
          <a:lstStyle>
            <a:lvl1pPr algn="l" eaLnBrk="0" hangingPunct="0">
              <a:defRPr sz="1200">
                <a:solidFill>
                  <a:schemeClr val="tx1"/>
                </a:solidFill>
                <a:latin typeface="Arial" pitchFamily="-112" charset="0"/>
                <a:ea typeface="Arial" pitchFamily="-112" charset="0"/>
                <a:cs typeface="Arial" pitchFamily="-112" charset="0"/>
              </a:defRPr>
            </a:lvl1pPr>
          </a:lstStyle>
          <a:p>
            <a:pPr>
              <a:defRPr/>
            </a:pPr>
            <a:endParaRPr lang="en-GB"/>
          </a:p>
        </p:txBody>
      </p:sp>
      <p:sp>
        <p:nvSpPr>
          <p:cNvPr id="72707" name="Rectangle 3"/>
          <p:cNvSpPr>
            <a:spLocks noGrp="1" noChangeArrowheads="1"/>
          </p:cNvSpPr>
          <p:nvPr>
            <p:ph type="dt" sz="quarter" idx="1"/>
          </p:nvPr>
        </p:nvSpPr>
        <p:spPr bwMode="auto">
          <a:xfrm>
            <a:off x="3814626" y="0"/>
            <a:ext cx="2919565" cy="494027"/>
          </a:xfrm>
          <a:prstGeom prst="rect">
            <a:avLst/>
          </a:prstGeom>
          <a:noFill/>
          <a:ln w="9525">
            <a:noFill/>
            <a:miter lim="800000"/>
            <a:headEnd/>
            <a:tailEnd/>
          </a:ln>
          <a:effectLst/>
        </p:spPr>
        <p:txBody>
          <a:bodyPr vert="horz" wrap="square" lIns="90782" tIns="45391" rIns="90782" bIns="45391" numCol="1" anchor="t" anchorCtr="0" compatLnSpc="1">
            <a:prstTxWarp prst="textNoShape">
              <a:avLst/>
            </a:prstTxWarp>
          </a:bodyPr>
          <a:lstStyle>
            <a:lvl1pPr algn="r" eaLnBrk="0" hangingPunct="0">
              <a:defRPr sz="1200">
                <a:solidFill>
                  <a:schemeClr val="tx1"/>
                </a:solidFill>
                <a:latin typeface="Arial" pitchFamily="-112" charset="0"/>
                <a:ea typeface="Arial" pitchFamily="-112" charset="0"/>
                <a:cs typeface="Arial" pitchFamily="-112" charset="0"/>
              </a:defRPr>
            </a:lvl1pPr>
          </a:lstStyle>
          <a:p>
            <a:pPr>
              <a:defRPr/>
            </a:pPr>
            <a:endParaRPr lang="en-GB"/>
          </a:p>
        </p:txBody>
      </p:sp>
      <p:sp>
        <p:nvSpPr>
          <p:cNvPr id="72708" name="Rectangle 4"/>
          <p:cNvSpPr>
            <a:spLocks noGrp="1" noChangeArrowheads="1"/>
          </p:cNvSpPr>
          <p:nvPr>
            <p:ph type="ftr" sz="quarter" idx="2"/>
          </p:nvPr>
        </p:nvSpPr>
        <p:spPr bwMode="auto">
          <a:xfrm>
            <a:off x="0" y="9373883"/>
            <a:ext cx="2919565" cy="494026"/>
          </a:xfrm>
          <a:prstGeom prst="rect">
            <a:avLst/>
          </a:prstGeom>
          <a:noFill/>
          <a:ln w="9525">
            <a:noFill/>
            <a:miter lim="800000"/>
            <a:headEnd/>
            <a:tailEnd/>
          </a:ln>
          <a:effectLst/>
        </p:spPr>
        <p:txBody>
          <a:bodyPr vert="horz" wrap="square" lIns="90782" tIns="45391" rIns="90782" bIns="45391" numCol="1" anchor="b" anchorCtr="0" compatLnSpc="1">
            <a:prstTxWarp prst="textNoShape">
              <a:avLst/>
            </a:prstTxWarp>
          </a:bodyPr>
          <a:lstStyle>
            <a:lvl1pPr algn="l" eaLnBrk="0" hangingPunct="0">
              <a:defRPr sz="1200">
                <a:solidFill>
                  <a:schemeClr val="tx1"/>
                </a:solidFill>
                <a:latin typeface="Arial" pitchFamily="-112" charset="0"/>
                <a:ea typeface="Arial" pitchFamily="-112" charset="0"/>
                <a:cs typeface="Arial" pitchFamily="-112" charset="0"/>
              </a:defRPr>
            </a:lvl1pPr>
          </a:lstStyle>
          <a:p>
            <a:pPr>
              <a:defRPr/>
            </a:pPr>
            <a:endParaRPr lang="en-GB"/>
          </a:p>
        </p:txBody>
      </p:sp>
      <p:sp>
        <p:nvSpPr>
          <p:cNvPr id="72709" name="Rectangle 5"/>
          <p:cNvSpPr>
            <a:spLocks noGrp="1" noChangeArrowheads="1"/>
          </p:cNvSpPr>
          <p:nvPr>
            <p:ph type="sldNum" sz="quarter" idx="3"/>
          </p:nvPr>
        </p:nvSpPr>
        <p:spPr bwMode="auto">
          <a:xfrm>
            <a:off x="3814626" y="9373883"/>
            <a:ext cx="2919565" cy="494026"/>
          </a:xfrm>
          <a:prstGeom prst="rect">
            <a:avLst/>
          </a:prstGeom>
          <a:noFill/>
          <a:ln w="9525">
            <a:noFill/>
            <a:miter lim="800000"/>
            <a:headEnd/>
            <a:tailEnd/>
          </a:ln>
          <a:effectLst/>
        </p:spPr>
        <p:txBody>
          <a:bodyPr vert="horz" wrap="square" lIns="90782" tIns="45391" rIns="90782" bIns="45391" numCol="1" anchor="b" anchorCtr="0" compatLnSpc="1">
            <a:prstTxWarp prst="textNoShape">
              <a:avLst/>
            </a:prstTxWarp>
          </a:bodyPr>
          <a:lstStyle>
            <a:lvl1pPr algn="r" eaLnBrk="0" hangingPunct="0">
              <a:defRPr sz="1200">
                <a:solidFill>
                  <a:schemeClr val="tx1"/>
                </a:solidFill>
                <a:latin typeface="Arial" pitchFamily="-112" charset="0"/>
                <a:ea typeface="Arial" pitchFamily="-112" charset="0"/>
                <a:cs typeface="Arial" pitchFamily="-112" charset="0"/>
              </a:defRPr>
            </a:lvl1pPr>
          </a:lstStyle>
          <a:p>
            <a:pPr>
              <a:defRPr/>
            </a:pPr>
            <a:fld id="{80122095-89AB-6846-8523-4A856549711C}" type="slidenum">
              <a:rPr lang="en-GB"/>
              <a:pPr>
                <a:defRPr/>
              </a:pPr>
              <a:t>‹#›</a:t>
            </a:fld>
            <a:endParaRPr lang="en-GB"/>
          </a:p>
        </p:txBody>
      </p:sp>
    </p:spTree>
    <p:extLst>
      <p:ext uri="{BB962C8B-B14F-4D97-AF65-F5344CB8AC3E}">
        <p14:creationId xmlns:p14="http://schemas.microsoft.com/office/powerpoint/2010/main" val="249427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0782" tIns="45391" rIns="90782" bIns="45391" rtlCol="0" anchor="ctr"/>
          <a:lstStyle/>
          <a:p>
            <a:pPr lvl="0"/>
            <a:endParaRPr lang="en-GB" noProof="0"/>
          </a:p>
        </p:txBody>
      </p:sp>
      <p:sp>
        <p:nvSpPr>
          <p:cNvPr id="5" name="Notes Placeholder 4"/>
          <p:cNvSpPr>
            <a:spLocks noGrp="1"/>
          </p:cNvSpPr>
          <p:nvPr>
            <p:ph type="body" sz="quarter" idx="3"/>
          </p:nvPr>
        </p:nvSpPr>
        <p:spPr>
          <a:xfrm>
            <a:off x="673262" y="4687731"/>
            <a:ext cx="5389240" cy="4441506"/>
          </a:xfrm>
          <a:prstGeom prst="rect">
            <a:avLst/>
          </a:prstGeom>
        </p:spPr>
        <p:txBody>
          <a:bodyPr vert="horz" wrap="square" lIns="90782" tIns="45391" rIns="90782" bIns="45391"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Slide Number Placeholder 6"/>
          <p:cNvSpPr>
            <a:spLocks noGrp="1"/>
          </p:cNvSpPr>
          <p:nvPr>
            <p:ph type="sldNum" sz="quarter" idx="5"/>
          </p:nvPr>
        </p:nvSpPr>
        <p:spPr>
          <a:xfrm>
            <a:off x="2968329" y="9209734"/>
            <a:ext cx="824274" cy="500340"/>
          </a:xfrm>
          <a:prstGeom prst="rect">
            <a:avLst/>
          </a:prstGeom>
        </p:spPr>
        <p:txBody>
          <a:bodyPr vert="horz" wrap="square" lIns="90782" tIns="45391" rIns="90782" bIns="45391" numCol="1" anchor="b" anchorCtr="0" compatLnSpc="1">
            <a:prstTxWarp prst="textNoShape">
              <a:avLst/>
            </a:prstTxWarp>
          </a:bodyPr>
          <a:lstStyle>
            <a:lvl1pPr>
              <a:defRPr sz="900">
                <a:latin typeface="Arial" pitchFamily="-112" charset="0"/>
                <a:ea typeface="Arial" pitchFamily="-112" charset="0"/>
                <a:cs typeface="Arial" pitchFamily="-112" charset="0"/>
              </a:defRPr>
            </a:lvl1pPr>
          </a:lstStyle>
          <a:p>
            <a:pPr>
              <a:defRPr/>
            </a:pPr>
            <a:fld id="{9E2C7C3F-2483-1249-B7FC-550563D48E8A}" type="slidenum">
              <a:rPr lang="en-GB"/>
              <a:pPr>
                <a:defRPr/>
              </a:pPr>
              <a:t>‹#›</a:t>
            </a:fld>
            <a:endParaRPr lang="en-GB"/>
          </a:p>
        </p:txBody>
      </p:sp>
      <p:sp>
        <p:nvSpPr>
          <p:cNvPr id="14343" name="Rectangle 7"/>
          <p:cNvSpPr>
            <a:spLocks noGrp="1" noChangeArrowheads="1"/>
          </p:cNvSpPr>
          <p:nvPr>
            <p:ph type="hdr" sz="quarter"/>
          </p:nvPr>
        </p:nvSpPr>
        <p:spPr bwMode="auto">
          <a:xfrm>
            <a:off x="0" y="179933"/>
            <a:ext cx="6735763" cy="558740"/>
          </a:xfrm>
          <a:prstGeom prst="rect">
            <a:avLst/>
          </a:prstGeom>
          <a:noFill/>
          <a:ln w="9525">
            <a:noFill/>
            <a:miter lim="800000"/>
            <a:headEnd/>
            <a:tailEnd/>
          </a:ln>
          <a:effectLst/>
        </p:spPr>
        <p:txBody>
          <a:bodyPr vert="horz" wrap="square" lIns="93147" tIns="46574" rIns="93147" bIns="46574" numCol="1" anchor="t" anchorCtr="0" compatLnSpc="1">
            <a:prstTxWarp prst="textNoShape">
              <a:avLst/>
            </a:prstTxWarp>
          </a:bodyPr>
          <a:lstStyle>
            <a:lvl1pPr defTabSz="931458">
              <a:defRPr sz="900">
                <a:latin typeface="Arial" pitchFamily="-112" charset="0"/>
                <a:ea typeface="Arial" pitchFamily="-112" charset="0"/>
                <a:cs typeface="Arial" pitchFamily="-112" charset="0"/>
              </a:defRPr>
            </a:lvl1pPr>
          </a:lstStyle>
          <a:p>
            <a:pPr>
              <a:defRPr/>
            </a:pPr>
            <a:r>
              <a:rPr lang="en-GB"/>
              <a:t>Understanding Modern Spectrum Management: 29</a:t>
            </a:r>
            <a:r>
              <a:rPr lang="en-GB" baseline="30000"/>
              <a:t>th</a:t>
            </a:r>
            <a:r>
              <a:rPr lang="en-GB"/>
              <a:t> September to 3</a:t>
            </a:r>
            <a:r>
              <a:rPr lang="en-GB" baseline="30000"/>
              <a:t>rd</a:t>
            </a:r>
            <a:r>
              <a:rPr lang="en-GB"/>
              <a:t> October 2008</a:t>
            </a:r>
          </a:p>
          <a:p>
            <a:pPr>
              <a:defRPr/>
            </a:pPr>
            <a:r>
              <a:rPr lang="en-GB"/>
              <a:t>Merton College, Oxford, UK</a:t>
            </a:r>
            <a:endParaRPr lang="en-GB" sz="800">
              <a:latin typeface="Century Schoolbook" pitchFamily="-112" charset="0"/>
              <a:ea typeface="Times New Roman" pitchFamily="-112" charset="0"/>
              <a:cs typeface="Times New Roman" pitchFamily="-112" charset="0"/>
            </a:endParaRPr>
          </a:p>
        </p:txBody>
      </p:sp>
      <p:sp>
        <p:nvSpPr>
          <p:cNvPr id="14344" name="Line 8"/>
          <p:cNvSpPr>
            <a:spLocks noChangeShapeType="1"/>
          </p:cNvSpPr>
          <p:nvPr/>
        </p:nvSpPr>
        <p:spPr bwMode="auto">
          <a:xfrm>
            <a:off x="784949" y="538221"/>
            <a:ext cx="5131261" cy="0"/>
          </a:xfrm>
          <a:prstGeom prst="line">
            <a:avLst/>
          </a:prstGeom>
          <a:noFill/>
          <a:ln w="9525">
            <a:solidFill>
              <a:srgbClr val="B9B9BB"/>
            </a:solidFill>
            <a:round/>
            <a:headEnd/>
            <a:tailEnd/>
          </a:ln>
          <a:effectLst/>
        </p:spPr>
        <p:txBody>
          <a:bodyPr lIns="90782" tIns="45391" rIns="90782" bIns="45391">
            <a:prstTxWarp prst="textNoShape">
              <a:avLst/>
            </a:prstTxWarp>
          </a:bodyPr>
          <a:lstStyle/>
          <a:p>
            <a:pPr>
              <a:defRPr/>
            </a:pPr>
            <a:endParaRPr lang="en-US">
              <a:latin typeface="Arial" pitchFamily="-112" charset="0"/>
              <a:ea typeface="Arial" pitchFamily="-112" charset="0"/>
              <a:cs typeface="Arial" pitchFamily="-112" charset="0"/>
            </a:endParaRPr>
          </a:p>
        </p:txBody>
      </p:sp>
      <p:pic>
        <p:nvPicPr>
          <p:cNvPr id="5127" name="Picture 9" descr="Helios logo 543x134 jpg"/>
          <p:cNvPicPr>
            <a:picLocks noChangeAspect="1" noChangeArrowheads="1"/>
          </p:cNvPicPr>
          <p:nvPr/>
        </p:nvPicPr>
        <p:blipFill>
          <a:blip r:embed="rId2"/>
          <a:srcRect/>
          <a:stretch>
            <a:fillRect/>
          </a:stretch>
        </p:blipFill>
        <p:spPr bwMode="auto">
          <a:xfrm>
            <a:off x="327193" y="9364413"/>
            <a:ext cx="964275" cy="260429"/>
          </a:xfrm>
          <a:prstGeom prst="rect">
            <a:avLst/>
          </a:prstGeom>
          <a:noFill/>
          <a:ln w="9525">
            <a:noFill/>
            <a:miter lim="800000"/>
            <a:headEnd/>
            <a:tailEnd/>
          </a:ln>
        </p:spPr>
      </p:pic>
      <p:pic>
        <p:nvPicPr>
          <p:cNvPr id="5128" name="Picture 10" descr="PolicyTracker logo hi res "/>
          <p:cNvPicPr>
            <a:picLocks noChangeAspect="1" noChangeArrowheads="1"/>
          </p:cNvPicPr>
          <p:nvPr/>
        </p:nvPicPr>
        <p:blipFill>
          <a:blip r:embed="rId3"/>
          <a:srcRect/>
          <a:stretch>
            <a:fillRect/>
          </a:stretch>
        </p:blipFill>
        <p:spPr bwMode="auto">
          <a:xfrm>
            <a:off x="5135980" y="9364413"/>
            <a:ext cx="1382703" cy="279369"/>
          </a:xfrm>
          <a:prstGeom prst="rect">
            <a:avLst/>
          </a:prstGeom>
          <a:noFill/>
          <a:ln w="9525">
            <a:noFill/>
            <a:miter lim="800000"/>
            <a:headEnd/>
            <a:tailEnd/>
          </a:ln>
        </p:spPr>
      </p:pic>
    </p:spTree>
    <p:extLst>
      <p:ext uri="{BB962C8B-B14F-4D97-AF65-F5344CB8AC3E}">
        <p14:creationId xmlns:p14="http://schemas.microsoft.com/office/powerpoint/2010/main" val="2098782620"/>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Arial" pitchFamily="-112" charset="0"/>
        <a:cs typeface="Arial" pitchFamily="-112" charset="0"/>
      </a:defRPr>
    </a:lvl1pPr>
    <a:lvl2pPr marL="457200" algn="l" rtl="0" eaLnBrk="0" fontAlgn="base" hangingPunct="0">
      <a:spcBef>
        <a:spcPct val="30000"/>
      </a:spcBef>
      <a:spcAft>
        <a:spcPct val="0"/>
      </a:spcAft>
      <a:defRPr sz="1200" kern="1200">
        <a:solidFill>
          <a:schemeClr val="tx1"/>
        </a:solidFill>
        <a:latin typeface="+mn-lt"/>
        <a:ea typeface="Arial" pitchFamily="-112" charset="0"/>
        <a:cs typeface="Arial" pitchFamily="-112" charset="0"/>
      </a:defRPr>
    </a:lvl2pPr>
    <a:lvl3pPr marL="914400" algn="l" rtl="0" eaLnBrk="0" fontAlgn="base" hangingPunct="0">
      <a:spcBef>
        <a:spcPct val="30000"/>
      </a:spcBef>
      <a:spcAft>
        <a:spcPct val="0"/>
      </a:spcAft>
      <a:defRPr sz="1200" kern="1200">
        <a:solidFill>
          <a:schemeClr val="tx1"/>
        </a:solidFill>
        <a:latin typeface="+mn-lt"/>
        <a:ea typeface="Arial" pitchFamily="-112" charset="0"/>
        <a:cs typeface="Arial" pitchFamily="-112" charset="0"/>
      </a:defRPr>
    </a:lvl3pPr>
    <a:lvl4pPr marL="1371600" algn="l" rtl="0" eaLnBrk="0" fontAlgn="base" hangingPunct="0">
      <a:spcBef>
        <a:spcPct val="30000"/>
      </a:spcBef>
      <a:spcAft>
        <a:spcPct val="0"/>
      </a:spcAft>
      <a:defRPr sz="1200" kern="1200">
        <a:solidFill>
          <a:schemeClr val="tx1"/>
        </a:solidFill>
        <a:latin typeface="+mn-lt"/>
        <a:ea typeface="Arial" pitchFamily="-112" charset="0"/>
        <a:cs typeface="Arial" pitchFamily="-112" charset="0"/>
      </a:defRPr>
    </a:lvl4pPr>
    <a:lvl5pPr marL="1828800" algn="l" rtl="0" eaLnBrk="0" fontAlgn="base" hangingPunct="0">
      <a:spcBef>
        <a:spcPct val="30000"/>
      </a:spcBef>
      <a:spcAft>
        <a:spcPct val="0"/>
      </a:spcAft>
      <a:defRPr sz="1200" kern="1200">
        <a:solidFill>
          <a:schemeClr val="tx1"/>
        </a:solidFill>
        <a:latin typeface="+mn-lt"/>
        <a:ea typeface="Arial" pitchFamily="-112" charset="0"/>
        <a:cs typeface="Arial" pitchFamily="-11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476250"/>
            <a:ext cx="6983412" cy="838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027" name="Text Placeholder 2"/>
          <p:cNvSpPr>
            <a:spLocks noGrp="1"/>
          </p:cNvSpPr>
          <p:nvPr>
            <p:ph type="body" idx="1"/>
          </p:nvPr>
        </p:nvSpPr>
        <p:spPr bwMode="auto">
          <a:xfrm>
            <a:off x="468313" y="1628775"/>
            <a:ext cx="8229600" cy="43926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Lst>
  <p:hf hdr="0" dt="0"/>
  <p:txStyles>
    <p:titleStyle>
      <a:lvl1pPr algn="l" rtl="0" eaLnBrk="0" fontAlgn="base" hangingPunct="0">
        <a:spcBef>
          <a:spcPct val="0"/>
        </a:spcBef>
        <a:spcAft>
          <a:spcPct val="0"/>
        </a:spcAft>
        <a:defRPr sz="3200" b="1" kern="1200">
          <a:solidFill>
            <a:schemeClr val="bg2"/>
          </a:solidFill>
          <a:latin typeface="+mj-lt"/>
          <a:ea typeface="ＭＳ Ｐゴシック" pitchFamily="26" charset="-128"/>
          <a:cs typeface="ＭＳ Ｐゴシック" pitchFamily="26" charset="-128"/>
        </a:defRPr>
      </a:lvl1pPr>
      <a:lvl2pPr algn="l" rtl="0" eaLnBrk="0" fontAlgn="base" hangingPunct="0">
        <a:spcBef>
          <a:spcPct val="0"/>
        </a:spcBef>
        <a:spcAft>
          <a:spcPct val="0"/>
        </a:spcAft>
        <a:defRPr sz="3200" b="1">
          <a:solidFill>
            <a:schemeClr val="bg2"/>
          </a:solidFill>
          <a:latin typeface="Arial" charset="0"/>
          <a:ea typeface="ＭＳ Ｐゴシック" pitchFamily="26" charset="-128"/>
          <a:cs typeface="ＭＳ Ｐゴシック" pitchFamily="26" charset="-128"/>
        </a:defRPr>
      </a:lvl2pPr>
      <a:lvl3pPr algn="l" rtl="0" eaLnBrk="0" fontAlgn="base" hangingPunct="0">
        <a:spcBef>
          <a:spcPct val="0"/>
        </a:spcBef>
        <a:spcAft>
          <a:spcPct val="0"/>
        </a:spcAft>
        <a:defRPr sz="3200" b="1">
          <a:solidFill>
            <a:schemeClr val="bg2"/>
          </a:solidFill>
          <a:latin typeface="Arial" charset="0"/>
          <a:ea typeface="ＭＳ Ｐゴシック" pitchFamily="26" charset="-128"/>
          <a:cs typeface="ＭＳ Ｐゴシック" pitchFamily="26" charset="-128"/>
        </a:defRPr>
      </a:lvl3pPr>
      <a:lvl4pPr algn="l" rtl="0" eaLnBrk="0" fontAlgn="base" hangingPunct="0">
        <a:spcBef>
          <a:spcPct val="0"/>
        </a:spcBef>
        <a:spcAft>
          <a:spcPct val="0"/>
        </a:spcAft>
        <a:defRPr sz="3200" b="1">
          <a:solidFill>
            <a:schemeClr val="bg2"/>
          </a:solidFill>
          <a:latin typeface="Arial" charset="0"/>
          <a:ea typeface="ＭＳ Ｐゴシック" pitchFamily="26" charset="-128"/>
          <a:cs typeface="ＭＳ Ｐゴシック" pitchFamily="26" charset="-128"/>
        </a:defRPr>
      </a:lvl4pPr>
      <a:lvl5pPr algn="l" rtl="0" eaLnBrk="0" fontAlgn="base" hangingPunct="0">
        <a:spcBef>
          <a:spcPct val="0"/>
        </a:spcBef>
        <a:spcAft>
          <a:spcPct val="0"/>
        </a:spcAft>
        <a:defRPr sz="3200" b="1">
          <a:solidFill>
            <a:schemeClr val="bg2"/>
          </a:solidFill>
          <a:latin typeface="Arial" charset="0"/>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0095AA"/>
        </a:buClr>
        <a:buFont typeface="Arial" pitchFamily="30" charset="0"/>
        <a:buChar char="•"/>
        <a:defRPr sz="2800" kern="1200">
          <a:solidFill>
            <a:schemeClr val="tx1"/>
          </a:solidFill>
          <a:latin typeface="+mn-lt"/>
          <a:ea typeface="ＭＳ Ｐゴシック" pitchFamily="26" charset="-128"/>
          <a:cs typeface="ＭＳ Ｐゴシック" pitchFamily="26" charset="-128"/>
        </a:defRPr>
      </a:lvl1pPr>
      <a:lvl2pPr marL="742950" indent="-285750" algn="l" rtl="0" eaLnBrk="0" fontAlgn="base" hangingPunct="0">
        <a:spcBef>
          <a:spcPct val="20000"/>
        </a:spcBef>
        <a:spcAft>
          <a:spcPct val="0"/>
        </a:spcAft>
        <a:buClr>
          <a:srgbClr val="0095AA"/>
        </a:buClr>
        <a:buFont typeface="Arial" pitchFamily="30" charset="0"/>
        <a:buChar char="–"/>
        <a:defRPr sz="24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Clr>
          <a:srgbClr val="0095AA"/>
        </a:buClr>
        <a:buFont typeface="Arial" pitchFamily="30"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Clr>
          <a:schemeClr val="accent2"/>
        </a:buClr>
        <a:buFont typeface="Arial" pitchFamily="30"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Clr>
          <a:srgbClr val="0095AA"/>
        </a:buClr>
        <a:buFont typeface="Arial" pitchFamily="30"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casbaa.com/" TargetMode="Externa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www.eutelsat.com/en/services/data/consumer-broadband/tooway.html"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spacenews.com/boeing-proposes-big-satellite-constellations-in-v-and-c-bands/" TargetMode="External"/><Relationship Id="rId2" Type="http://schemas.openxmlformats.org/officeDocument/2006/relationships/hyperlink" Target="https://www.telesat.com/"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en.wikipedia.org/wiki/L_band" TargetMode="External"/><Relationship Id="rId2" Type="http://schemas.openxmlformats.org/officeDocument/2006/relationships/hyperlink" Target="https://en.wikipedia.org/wiki/S_band" TargetMode="External"/><Relationship Id="rId1" Type="http://schemas.openxmlformats.org/officeDocument/2006/relationships/slideLayout" Target="../slideLayouts/slideLayout1.xml"/><Relationship Id="rId5" Type="http://schemas.openxmlformats.org/officeDocument/2006/relationships/hyperlink" Target="https://en.wikipedia.org/wiki/Ministry_of_Defence_(United_Kingdom)" TargetMode="External"/><Relationship Id="rId4" Type="http://schemas.openxmlformats.org/officeDocument/2006/relationships/hyperlink" Target="https://en.wikipedia.org/wiki/UH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planet.com/" TargetMode="Externa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www.gps.gov/systems/gps/space/" TargetMode="External"/><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Constellation innovation</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8313" y="1541992"/>
            <a:ext cx="8229600" cy="4461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9695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Globalstar and the 5 GHz Wi-Fi Band?</a:t>
            </a:r>
          </a:p>
        </p:txBody>
      </p:sp>
      <p:sp>
        <p:nvSpPr>
          <p:cNvPr id="2" name="Content Placeholder 1"/>
          <p:cNvSpPr>
            <a:spLocks noGrp="1"/>
          </p:cNvSpPr>
          <p:nvPr>
            <p:ph idx="1"/>
          </p:nvPr>
        </p:nvSpPr>
        <p:spPr>
          <a:xfrm>
            <a:off x="409590" y="1393884"/>
            <a:ext cx="8147181" cy="4783299"/>
          </a:xfrm>
        </p:spPr>
        <p:txBody>
          <a:bodyPr/>
          <a:lstStyle/>
          <a:p>
            <a:r>
              <a:rPr lang="en-GB" sz="2000" dirty="0" smtClean="0"/>
              <a:t>  </a:t>
            </a:r>
          </a:p>
        </p:txBody>
      </p:sp>
      <p:sp>
        <p:nvSpPr>
          <p:cNvPr id="5" name="TextBox 4"/>
          <p:cNvSpPr txBox="1"/>
          <p:nvPr/>
        </p:nvSpPr>
        <p:spPr>
          <a:xfrm>
            <a:off x="411061" y="6023295"/>
            <a:ext cx="7541702" cy="307777"/>
          </a:xfrm>
          <a:prstGeom prst="rect">
            <a:avLst/>
          </a:prstGeom>
          <a:noFill/>
        </p:spPr>
        <p:txBody>
          <a:bodyPr wrap="square" rtlCol="0">
            <a:spAutoFit/>
          </a:bodyPr>
          <a:lstStyle/>
          <a:p>
            <a:endParaRPr lang="en-GB" sz="1400" b="1" dirty="0">
              <a:solidFill>
                <a:schemeClr val="tx1"/>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241" y="1608378"/>
            <a:ext cx="5181600" cy="147637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99" y="3641799"/>
            <a:ext cx="5503178" cy="153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7622" y="5452844"/>
            <a:ext cx="5251508" cy="954107"/>
          </a:xfrm>
          <a:prstGeom prst="rect">
            <a:avLst/>
          </a:prstGeom>
          <a:noFill/>
        </p:spPr>
        <p:txBody>
          <a:bodyPr wrap="square" rtlCol="0">
            <a:spAutoFit/>
          </a:bodyPr>
          <a:lstStyle/>
          <a:p>
            <a:r>
              <a:rPr lang="en-GB" sz="1400" dirty="0" smtClean="0">
                <a:solidFill>
                  <a:schemeClr val="tx1"/>
                </a:solidFill>
              </a:rPr>
              <a:t>Globalstar 5091-5250 MHz</a:t>
            </a:r>
          </a:p>
          <a:p>
            <a:r>
              <a:rPr lang="en-GB" sz="1400" dirty="0" smtClean="0">
                <a:solidFill>
                  <a:schemeClr val="tx1"/>
                </a:solidFill>
              </a:rPr>
              <a:t>Note potential in band interference issues with 5 GHz Wi-Fi and out of band interference issues with 2.4 GHz Wi-Fi (S band adjacency). </a:t>
            </a:r>
            <a:endParaRPr lang="en-GB" sz="1400" dirty="0">
              <a:solidFill>
                <a:schemeClr val="tx1"/>
              </a:solidFill>
            </a:endParaRPr>
          </a:p>
        </p:txBody>
      </p:sp>
    </p:spTree>
    <p:extLst>
      <p:ext uri="{BB962C8B-B14F-4D97-AF65-F5344CB8AC3E}">
        <p14:creationId xmlns:p14="http://schemas.microsoft.com/office/powerpoint/2010/main" val="27806705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Globalstar – devices and RF hardware</a:t>
            </a:r>
          </a:p>
        </p:txBody>
      </p:sp>
      <p:sp>
        <p:nvSpPr>
          <p:cNvPr id="2" name="Content Placeholder 1"/>
          <p:cNvSpPr>
            <a:spLocks noGrp="1"/>
          </p:cNvSpPr>
          <p:nvPr>
            <p:ph idx="1"/>
          </p:nvPr>
        </p:nvSpPr>
        <p:spPr>
          <a:xfrm>
            <a:off x="350867" y="1233182"/>
            <a:ext cx="8314960" cy="5134062"/>
          </a:xfrm>
        </p:spPr>
        <p:txBody>
          <a:bodyPr/>
          <a:lstStyle/>
          <a:p>
            <a:r>
              <a:rPr lang="en-GB" sz="2000" dirty="0" smtClean="0"/>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75" y="1161482"/>
            <a:ext cx="7829506" cy="1763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2718902084"/>
              </p:ext>
            </p:extLst>
          </p:nvPr>
        </p:nvGraphicFramePr>
        <p:xfrm>
          <a:off x="1621155" y="3291681"/>
          <a:ext cx="5923915" cy="1244600"/>
        </p:xfrm>
        <a:graphic>
          <a:graphicData uri="http://schemas.openxmlformats.org/drawingml/2006/table">
            <a:tbl>
              <a:tblPr firstRow="1" firstCol="1" bandRow="1">
                <a:tableStyleId>{5C22544A-7EE6-4342-B048-85BDC9FD1C3A}</a:tableStyleId>
              </a:tblPr>
              <a:tblGrid>
                <a:gridCol w="1384935"/>
                <a:gridCol w="1530985"/>
                <a:gridCol w="1530985"/>
                <a:gridCol w="1477010"/>
              </a:tblGrid>
              <a:tr h="0">
                <a:tc>
                  <a:txBody>
                    <a:bodyPr/>
                    <a:lstStyle/>
                    <a:p>
                      <a:pPr marL="0" marR="0" algn="just">
                        <a:lnSpc>
                          <a:spcPts val="1400"/>
                        </a:lnSpc>
                        <a:spcBef>
                          <a:spcPts val="600"/>
                        </a:spcBef>
                        <a:spcAft>
                          <a:spcPts val="600"/>
                        </a:spcAft>
                      </a:pPr>
                      <a:r>
                        <a:rPr lang="en-GB" sz="1000" dirty="0">
                          <a:effectLst/>
                        </a:rPr>
                        <a:t>Globalstar S Band</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Band 7</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 </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 </a:t>
                      </a:r>
                      <a:endParaRPr lang="en-GB" sz="1100" dirty="0">
                        <a:solidFill>
                          <a:srgbClr val="000000"/>
                        </a:solidFill>
                        <a:effectLst/>
                        <a:latin typeface="Tahoma"/>
                        <a:ea typeface="Times New Roman"/>
                        <a:cs typeface="Times New Roman"/>
                      </a:endParaRPr>
                    </a:p>
                  </a:txBody>
                  <a:tcPr marL="68580" marR="68580" marT="0" marB="0"/>
                </a:tc>
              </a:tr>
              <a:tr h="0">
                <a:tc>
                  <a:txBody>
                    <a:bodyPr/>
                    <a:lstStyle/>
                    <a:p>
                      <a:pPr marL="0" marR="0" algn="just">
                        <a:lnSpc>
                          <a:spcPts val="1400"/>
                        </a:lnSpc>
                        <a:spcBef>
                          <a:spcPts val="600"/>
                        </a:spcBef>
                        <a:spcAft>
                          <a:spcPts val="600"/>
                        </a:spcAft>
                      </a:pPr>
                      <a:r>
                        <a:rPr lang="en-GB" sz="1000" dirty="0">
                          <a:effectLst/>
                        </a:rPr>
                        <a:t> </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Mob TX FDD</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Mob TX/RX TDD</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Mob RX FDD</a:t>
                      </a:r>
                      <a:endParaRPr lang="en-GB" sz="1100" dirty="0">
                        <a:solidFill>
                          <a:srgbClr val="000000"/>
                        </a:solidFill>
                        <a:effectLst/>
                        <a:latin typeface="Tahoma"/>
                        <a:ea typeface="Times New Roman"/>
                        <a:cs typeface="Times New Roman"/>
                      </a:endParaRPr>
                    </a:p>
                  </a:txBody>
                  <a:tcPr marL="68580" marR="68580" marT="0" marB="0"/>
                </a:tc>
              </a:tr>
              <a:tr h="0">
                <a:tc>
                  <a:txBody>
                    <a:bodyPr/>
                    <a:lstStyle/>
                    <a:p>
                      <a:pPr marL="0" marR="0" algn="just">
                        <a:lnSpc>
                          <a:spcPts val="1400"/>
                        </a:lnSpc>
                        <a:spcBef>
                          <a:spcPts val="600"/>
                        </a:spcBef>
                        <a:spcAft>
                          <a:spcPts val="600"/>
                        </a:spcAft>
                      </a:pPr>
                      <a:r>
                        <a:rPr lang="en-GB" sz="1000" dirty="0">
                          <a:effectLst/>
                        </a:rPr>
                        <a:t>2483.5-2500 MHz</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2500-2570 MHz (70 MHz)</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2570-2620 (50 MHz)</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2620-2690 MHz (70 MHz)</a:t>
                      </a:r>
                      <a:endParaRPr lang="en-GB" sz="1100" dirty="0">
                        <a:solidFill>
                          <a:srgbClr val="000000"/>
                        </a:solidFill>
                        <a:effectLst/>
                        <a:latin typeface="Tahoma"/>
                        <a:ea typeface="Times New Roman"/>
                        <a:cs typeface="Times New Roman"/>
                      </a:endParaRPr>
                    </a:p>
                  </a:txBody>
                  <a:tcPr marL="68580" marR="68580" marT="0" marB="0"/>
                </a:tc>
              </a:tr>
              <a:tr h="124502">
                <a:tc>
                  <a:txBody>
                    <a:bodyPr/>
                    <a:lstStyle/>
                    <a:p>
                      <a:pPr marL="0" marR="0" algn="just">
                        <a:lnSpc>
                          <a:spcPts val="1400"/>
                        </a:lnSpc>
                        <a:spcBef>
                          <a:spcPts val="600"/>
                        </a:spcBef>
                        <a:spcAft>
                          <a:spcPts val="600"/>
                        </a:spcAft>
                      </a:pPr>
                      <a:r>
                        <a:rPr lang="en-GB" sz="1000" dirty="0">
                          <a:effectLst/>
                        </a:rPr>
                        <a:t> </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Band 41</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 </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 </a:t>
                      </a:r>
                      <a:endParaRPr lang="en-GB" sz="1100" dirty="0">
                        <a:solidFill>
                          <a:srgbClr val="000000"/>
                        </a:solidFill>
                        <a:effectLst/>
                        <a:latin typeface="Tahoma"/>
                        <a:ea typeface="Times New Roman"/>
                        <a:cs typeface="Times New Roman"/>
                      </a:endParaRPr>
                    </a:p>
                  </a:txBody>
                  <a:tcPr marL="68580" marR="68580" marT="0" marB="0"/>
                </a:tc>
              </a:tr>
              <a:tr h="0">
                <a:tc>
                  <a:txBody>
                    <a:bodyPr/>
                    <a:lstStyle/>
                    <a:p>
                      <a:pPr marL="0" marR="0" algn="just">
                        <a:lnSpc>
                          <a:spcPts val="1400"/>
                        </a:lnSpc>
                        <a:spcBef>
                          <a:spcPts val="600"/>
                        </a:spcBef>
                        <a:spcAft>
                          <a:spcPts val="600"/>
                        </a:spcAft>
                      </a:pPr>
                      <a:r>
                        <a:rPr lang="en-GB" sz="1000" dirty="0">
                          <a:effectLst/>
                        </a:rPr>
                        <a:t> </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2496</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190 MHz including guard band</a:t>
                      </a:r>
                      <a:endParaRPr lang="en-GB" sz="1100" dirty="0">
                        <a:solidFill>
                          <a:srgbClr val="000000"/>
                        </a:solidFill>
                        <a:effectLst/>
                        <a:latin typeface="Tahoma"/>
                        <a:ea typeface="Times New Roman"/>
                        <a:cs typeface="Times New Roman"/>
                      </a:endParaRPr>
                    </a:p>
                  </a:txBody>
                  <a:tcPr marL="68580" marR="68580" marT="0" marB="0"/>
                </a:tc>
                <a:tc>
                  <a:txBody>
                    <a:bodyPr/>
                    <a:lstStyle/>
                    <a:p>
                      <a:pPr marL="0" marR="0" algn="just">
                        <a:lnSpc>
                          <a:spcPts val="1400"/>
                        </a:lnSpc>
                        <a:spcBef>
                          <a:spcPts val="600"/>
                        </a:spcBef>
                        <a:spcAft>
                          <a:spcPts val="600"/>
                        </a:spcAft>
                      </a:pPr>
                      <a:r>
                        <a:rPr lang="en-GB" sz="1000" dirty="0">
                          <a:effectLst/>
                        </a:rPr>
                        <a:t>2690</a:t>
                      </a:r>
                      <a:endParaRPr lang="en-GB" sz="1100" dirty="0">
                        <a:solidFill>
                          <a:srgbClr val="000000"/>
                        </a:solidFill>
                        <a:effectLst/>
                        <a:latin typeface="Tahoma"/>
                        <a:ea typeface="Times New Roman"/>
                        <a:cs typeface="Times New Roman"/>
                      </a:endParaRPr>
                    </a:p>
                  </a:txBody>
                  <a:tcPr marL="68580" marR="68580" marT="0" marB="0"/>
                </a:tc>
              </a:tr>
            </a:tbl>
          </a:graphicData>
        </a:graphic>
      </p:graphicFrame>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650379" y="4576107"/>
            <a:ext cx="5725795" cy="1162050"/>
          </a:xfrm>
          <a:prstGeom prst="rect">
            <a:avLst/>
          </a:prstGeom>
          <a:noFill/>
          <a:ln>
            <a:noFill/>
          </a:ln>
        </p:spPr>
      </p:pic>
      <p:sp>
        <p:nvSpPr>
          <p:cNvPr id="5" name="TextBox 4"/>
          <p:cNvSpPr txBox="1"/>
          <p:nvPr/>
        </p:nvSpPr>
        <p:spPr>
          <a:xfrm>
            <a:off x="1325461" y="5830349"/>
            <a:ext cx="6602135" cy="338554"/>
          </a:xfrm>
          <a:prstGeom prst="rect">
            <a:avLst/>
          </a:prstGeom>
          <a:noFill/>
        </p:spPr>
        <p:txBody>
          <a:bodyPr wrap="square" rtlCol="0">
            <a:spAutoFit/>
          </a:bodyPr>
          <a:lstStyle/>
          <a:p>
            <a:r>
              <a:rPr lang="en-GB" sz="1600" dirty="0" smtClean="0">
                <a:solidFill>
                  <a:schemeClr val="tx1"/>
                </a:solidFill>
              </a:rPr>
              <a:t>Inmarsat same scale issue with Band 1 adjacency </a:t>
            </a:r>
            <a:endParaRPr lang="en-GB" sz="1600" dirty="0">
              <a:solidFill>
                <a:schemeClr val="tx1"/>
              </a:solidFill>
            </a:endParaRPr>
          </a:p>
        </p:txBody>
      </p:sp>
    </p:spTree>
    <p:extLst>
      <p:ext uri="{BB962C8B-B14F-4D97-AF65-F5344CB8AC3E}">
        <p14:creationId xmlns:p14="http://schemas.microsoft.com/office/powerpoint/2010/main" val="10003145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Globalstar</a:t>
            </a:r>
          </a:p>
        </p:txBody>
      </p:sp>
      <p:sp>
        <p:nvSpPr>
          <p:cNvPr id="2" name="Content Placeholder 1"/>
          <p:cNvSpPr>
            <a:spLocks noGrp="1"/>
          </p:cNvSpPr>
          <p:nvPr>
            <p:ph idx="1"/>
          </p:nvPr>
        </p:nvSpPr>
        <p:spPr>
          <a:xfrm>
            <a:off x="350867" y="1233182"/>
            <a:ext cx="8314960" cy="5134062"/>
          </a:xfrm>
        </p:spPr>
        <p:txBody>
          <a:bodyPr/>
          <a:lstStyle/>
          <a:p>
            <a:r>
              <a:rPr lang="en-GB" sz="2000" dirty="0" smtClean="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309563"/>
            <a:ext cx="9029700" cy="623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4426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Constellation innovation- SES/O3b</a:t>
            </a:r>
          </a:p>
        </p:txBody>
      </p:sp>
      <p:sp>
        <p:nvSpPr>
          <p:cNvPr id="29699" name="Content Placeholder 2"/>
          <p:cNvSpPr>
            <a:spLocks noGrp="1"/>
          </p:cNvSpPr>
          <p:nvPr>
            <p:ph idx="1"/>
          </p:nvPr>
        </p:nvSpPr>
        <p:spPr>
          <a:xfrm>
            <a:off x="468313" y="1218496"/>
            <a:ext cx="8229600" cy="5106988"/>
          </a:xfrm>
        </p:spPr>
        <p:txBody>
          <a:bodyPr/>
          <a:lstStyle/>
          <a:p>
            <a:r>
              <a:rPr lang="en-GB" sz="2000" dirty="0" smtClean="0"/>
              <a:t>Angular power separation</a:t>
            </a:r>
          </a:p>
          <a:p>
            <a:endParaRPr lang="en-GB"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839" y="1752600"/>
            <a:ext cx="555307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5402" y="5176007"/>
            <a:ext cx="7323589" cy="1600438"/>
          </a:xfrm>
          <a:prstGeom prst="rect">
            <a:avLst/>
          </a:prstGeom>
          <a:noFill/>
        </p:spPr>
        <p:txBody>
          <a:bodyPr wrap="square" rtlCol="0">
            <a:spAutoFit/>
          </a:bodyPr>
          <a:lstStyle/>
          <a:p>
            <a:r>
              <a:rPr lang="en-GB" sz="1400" b="1" dirty="0">
                <a:solidFill>
                  <a:schemeClr val="tx1"/>
                </a:solidFill>
              </a:rPr>
              <a:t>30,000 formed beams </a:t>
            </a:r>
            <a:r>
              <a:rPr lang="en-GB" sz="1400" b="1" dirty="0" smtClean="0">
                <a:solidFill>
                  <a:schemeClr val="tx1"/>
                </a:solidFill>
              </a:rPr>
              <a:t>system wide </a:t>
            </a:r>
          </a:p>
          <a:p>
            <a:r>
              <a:rPr lang="en-GB" sz="1400" b="1" dirty="0" smtClean="0">
                <a:solidFill>
                  <a:schemeClr val="tx1"/>
                </a:solidFill>
              </a:rPr>
              <a:t>12 satellites in MEO (8 more in 2018)</a:t>
            </a:r>
          </a:p>
          <a:p>
            <a:r>
              <a:rPr lang="en-GB" sz="1400" b="1" dirty="0" smtClean="0">
                <a:solidFill>
                  <a:schemeClr val="tx1"/>
                </a:solidFill>
              </a:rPr>
              <a:t>50 satellites in GSO</a:t>
            </a:r>
          </a:p>
          <a:p>
            <a:r>
              <a:rPr lang="en-GB" sz="1400" b="1" dirty="0" smtClean="0">
                <a:solidFill>
                  <a:schemeClr val="tx1"/>
                </a:solidFill>
              </a:rPr>
              <a:t>Digicel and Singtel as customers </a:t>
            </a:r>
          </a:p>
          <a:p>
            <a:r>
              <a:rPr lang="en-GB" sz="1400" b="1" dirty="0" smtClean="0">
                <a:solidFill>
                  <a:schemeClr val="tx1"/>
                </a:solidFill>
              </a:rPr>
              <a:t>Coverage </a:t>
            </a:r>
            <a:r>
              <a:rPr lang="en-GB" sz="1400" b="1" dirty="0">
                <a:solidFill>
                  <a:schemeClr val="tx1"/>
                </a:solidFill>
              </a:rPr>
              <a:t>of +/- 50 degrees latitude for nearly 400 million </a:t>
            </a:r>
            <a:r>
              <a:rPr lang="en-GB" sz="1400" b="1" dirty="0" smtClean="0">
                <a:solidFill>
                  <a:schemeClr val="tx1"/>
                </a:solidFill>
              </a:rPr>
              <a:t>km²</a:t>
            </a:r>
          </a:p>
          <a:p>
            <a:r>
              <a:rPr lang="en-GB" sz="1400" b="1" dirty="0" smtClean="0">
                <a:solidFill>
                  <a:schemeClr val="tx1"/>
                </a:solidFill>
              </a:rPr>
              <a:t>Full </a:t>
            </a:r>
            <a:r>
              <a:rPr lang="en-GB" sz="1400" b="1" dirty="0">
                <a:solidFill>
                  <a:schemeClr val="tx1"/>
                </a:solidFill>
              </a:rPr>
              <a:t>global coverage possible via inclined planes </a:t>
            </a:r>
            <a:endParaRPr lang="en-GB" sz="1400" b="1" dirty="0" smtClean="0">
              <a:solidFill>
                <a:schemeClr val="tx1"/>
              </a:solidFill>
            </a:endParaRPr>
          </a:p>
          <a:p>
            <a:r>
              <a:rPr lang="en-GB" sz="1400" b="1" dirty="0" smtClean="0">
                <a:solidFill>
                  <a:schemeClr val="tx1"/>
                </a:solidFill>
              </a:rPr>
              <a:t>1gbps trunking for 5G</a:t>
            </a:r>
            <a:endParaRPr lang="en-GB" sz="1400" b="1" dirty="0">
              <a:solidFill>
                <a:schemeClr val="tx1"/>
              </a:solidFill>
            </a:endParaRPr>
          </a:p>
        </p:txBody>
      </p:sp>
    </p:spTree>
    <p:extLst>
      <p:ext uri="{BB962C8B-B14F-4D97-AF65-F5344CB8AC3E}">
        <p14:creationId xmlns:p14="http://schemas.microsoft.com/office/powerpoint/2010/main" val="1641903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Constellation innovation- SES/O3b</a:t>
            </a:r>
          </a:p>
        </p:txBody>
      </p:sp>
      <p:pic>
        <p:nvPicPr>
          <p:cNvPr id="3" name="Content Placeholder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6489" y="1227589"/>
            <a:ext cx="6189935" cy="4393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93908" y="5712903"/>
            <a:ext cx="5243120" cy="523220"/>
          </a:xfrm>
          <a:prstGeom prst="rect">
            <a:avLst/>
          </a:prstGeom>
          <a:noFill/>
        </p:spPr>
        <p:txBody>
          <a:bodyPr wrap="square" rtlCol="0">
            <a:spAutoFit/>
          </a:bodyPr>
          <a:lstStyle/>
          <a:p>
            <a:r>
              <a:rPr lang="en-GB" dirty="0" smtClean="0"/>
              <a:t>With thanks to SES</a:t>
            </a:r>
            <a:endParaRPr lang="en-GB" dirty="0"/>
          </a:p>
        </p:txBody>
      </p:sp>
    </p:spTree>
    <p:extLst>
      <p:ext uri="{BB962C8B-B14F-4D97-AF65-F5344CB8AC3E}">
        <p14:creationId xmlns:p14="http://schemas.microsoft.com/office/powerpoint/2010/main" val="4278313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Constellation innovation- SES/O3b</a:t>
            </a:r>
          </a:p>
        </p:txBody>
      </p:sp>
      <p:sp>
        <p:nvSpPr>
          <p:cNvPr id="4" name="TextBox 3"/>
          <p:cNvSpPr txBox="1"/>
          <p:nvPr/>
        </p:nvSpPr>
        <p:spPr>
          <a:xfrm>
            <a:off x="1593908" y="5712903"/>
            <a:ext cx="5243120" cy="523220"/>
          </a:xfrm>
          <a:prstGeom prst="rect">
            <a:avLst/>
          </a:prstGeom>
          <a:noFill/>
        </p:spPr>
        <p:txBody>
          <a:bodyPr wrap="square" rtlCol="0">
            <a:spAutoFit/>
          </a:bodyPr>
          <a:lstStyle/>
          <a:p>
            <a:r>
              <a:rPr lang="en-GB" dirty="0" smtClean="0"/>
              <a:t>With thanks to SES</a:t>
            </a:r>
            <a:endParaRPr lang="en-GB"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0149" y="1275127"/>
            <a:ext cx="6481919" cy="433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792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OneWeb</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8590" y="1628775"/>
            <a:ext cx="5389046" cy="4392613"/>
          </a:xfrm>
          <a:prstGeom prst="rect">
            <a:avLst/>
          </a:prstGeom>
          <a:noFill/>
          <a:ln>
            <a:noFill/>
          </a:ln>
        </p:spPr>
      </p:pic>
    </p:spTree>
    <p:extLst>
      <p:ext uri="{BB962C8B-B14F-4D97-AF65-F5344CB8AC3E}">
        <p14:creationId xmlns:p14="http://schemas.microsoft.com/office/powerpoint/2010/main" val="1284936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New LEOS  OneWeb Ku and Ka Band</a:t>
            </a:r>
          </a:p>
        </p:txBody>
      </p:sp>
      <p:sp>
        <p:nvSpPr>
          <p:cNvPr id="2" name="Content Placeholder 1"/>
          <p:cNvSpPr>
            <a:spLocks noGrp="1"/>
          </p:cNvSpPr>
          <p:nvPr>
            <p:ph idx="1"/>
          </p:nvPr>
        </p:nvSpPr>
        <p:spPr/>
        <p:txBody>
          <a:bodyPr/>
          <a:lstStyle/>
          <a:p>
            <a:r>
              <a:rPr lang="en-GB" sz="1600" b="1" dirty="0" smtClean="0"/>
              <a:t>One Web Earth </a:t>
            </a:r>
            <a:r>
              <a:rPr lang="en-GB" sz="1600" b="1" dirty="0"/>
              <a:t>Stations</a:t>
            </a:r>
          </a:p>
          <a:p>
            <a:r>
              <a:rPr lang="en-GB" sz="1600" dirty="0" smtClean="0"/>
              <a:t>50 </a:t>
            </a:r>
            <a:r>
              <a:rPr lang="en-GB" sz="1600" dirty="0"/>
              <a:t>proposed gateway earth </a:t>
            </a:r>
            <a:r>
              <a:rPr lang="en-GB" sz="1600" dirty="0" smtClean="0"/>
              <a:t>stations with </a:t>
            </a:r>
            <a:r>
              <a:rPr lang="en-GB" sz="1600" dirty="0"/>
              <a:t>four are </a:t>
            </a:r>
            <a:r>
              <a:rPr lang="en-GB" sz="1600" dirty="0" smtClean="0"/>
              <a:t>deployed </a:t>
            </a:r>
            <a:r>
              <a:rPr lang="en-GB" sz="1600" dirty="0"/>
              <a:t>in the USA including Hawaii and Alaska. </a:t>
            </a:r>
            <a:endParaRPr lang="en-GB" sz="1600" dirty="0" smtClean="0"/>
          </a:p>
          <a:p>
            <a:r>
              <a:rPr lang="en-GB" sz="1600" dirty="0" smtClean="0"/>
              <a:t>The </a:t>
            </a:r>
            <a:r>
              <a:rPr lang="en-GB" sz="1600" dirty="0"/>
              <a:t>gateway earth stations will also transmit and receive control channels for satellite payload control and gateway link power control. </a:t>
            </a:r>
            <a:endParaRPr lang="en-GB" sz="1600" dirty="0" smtClean="0"/>
          </a:p>
          <a:p>
            <a:r>
              <a:rPr lang="en-GB" sz="1600" dirty="0" smtClean="0"/>
              <a:t>A </a:t>
            </a:r>
            <a:r>
              <a:rPr lang="en-GB" sz="1600" dirty="0"/>
              <a:t>subset of gateway sites in high latitude regions of the world will provide telemetry tracking and command (TT and C). </a:t>
            </a:r>
            <a:endParaRPr lang="en-GB" sz="1600" dirty="0" smtClean="0"/>
          </a:p>
          <a:p>
            <a:r>
              <a:rPr lang="en-GB" sz="1600" dirty="0" smtClean="0"/>
              <a:t>There </a:t>
            </a:r>
            <a:r>
              <a:rPr lang="en-GB" sz="1600" dirty="0"/>
              <a:t>will be at least two separate satellite control centres, probably in Virginia, USA and the UK with network operations controlled from the UK and Melbourne, Florida.  </a:t>
            </a:r>
            <a:endParaRPr lang="en-GB" sz="1600" dirty="0" smtClean="0"/>
          </a:p>
          <a:p>
            <a:r>
              <a:rPr lang="en-GB" sz="1600" dirty="0" smtClean="0"/>
              <a:t>Payload </a:t>
            </a:r>
            <a:r>
              <a:rPr lang="en-GB" sz="1600" dirty="0"/>
              <a:t>control transmissions to and from the US gateway earth stations will take place in the band edges just below 19.3 GHz (downlink) and just above 27.5 GHz (uplink).</a:t>
            </a:r>
          </a:p>
          <a:p>
            <a:endParaRPr lang="en-GB" dirty="0"/>
          </a:p>
        </p:txBody>
      </p:sp>
    </p:spTree>
    <p:extLst>
      <p:ext uri="{BB962C8B-B14F-4D97-AF65-F5344CB8AC3E}">
        <p14:creationId xmlns:p14="http://schemas.microsoft.com/office/powerpoint/2010/main" val="1266906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OneWeb Ku and Ka Band</a:t>
            </a:r>
          </a:p>
        </p:txBody>
      </p:sp>
      <p:sp>
        <p:nvSpPr>
          <p:cNvPr id="2" name="Content Placeholder 1"/>
          <p:cNvSpPr>
            <a:spLocks noGrp="1"/>
          </p:cNvSpPr>
          <p:nvPr>
            <p:ph idx="1"/>
          </p:nvPr>
        </p:nvSpPr>
        <p:spPr/>
        <p:txBody>
          <a:bodyPr/>
          <a:lstStyle/>
          <a:p>
            <a:r>
              <a:rPr lang="en-GB" sz="1600" b="1" dirty="0"/>
              <a:t>Satellite Beams</a:t>
            </a:r>
          </a:p>
          <a:p>
            <a:r>
              <a:rPr lang="en-GB" sz="1600" dirty="0"/>
              <a:t>Each OneWeb satellite will have 16 nominally identical user beams, operating in Ku band, each consisting of a non-steerable highly elliptical spot beam.  There are also two identical steerable gateway beam antennas operating in Ka band.  Each of these antennas creates an independently steerable circular spot beam.  The second beam tracks the next gateway earth station for handover procedures.</a:t>
            </a:r>
          </a:p>
          <a:p>
            <a:r>
              <a:rPr lang="en-GB" sz="1600" dirty="0"/>
              <a:t>While the Ku band user beams cannot be steered, the Ku band footprint can be moved up and down in latitude.  OneWeb call this Progressive Pitch.  The attitude control system of each satellite allows the pointing of the satellite to be adjusted so the beam pattern can be moved in the pitch direction (north to south).  The power output from each beam can also be controlled and adjusted to meet EIRP and flux density country specific regulatory requirements.</a:t>
            </a:r>
          </a:p>
          <a:p>
            <a:r>
              <a:rPr lang="en-GB" sz="1600" dirty="0"/>
              <a:t>The movement of the satellites in their orbits means that a user will be progressively handed over from beam to beam within a OneWeb satellite and then handed off to the beams on the next satellite in the same orbital plane or adjacent plane.</a:t>
            </a:r>
          </a:p>
          <a:p>
            <a:endParaRPr lang="en-GB" dirty="0"/>
          </a:p>
        </p:txBody>
      </p:sp>
    </p:spTree>
    <p:extLst>
      <p:ext uri="{BB962C8B-B14F-4D97-AF65-F5344CB8AC3E}">
        <p14:creationId xmlns:p14="http://schemas.microsoft.com/office/powerpoint/2010/main" val="2738104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OneWeb Ku and Ka Band</a:t>
            </a:r>
          </a:p>
        </p:txBody>
      </p:sp>
      <p:sp>
        <p:nvSpPr>
          <p:cNvPr id="2" name="Content Placeholder 1"/>
          <p:cNvSpPr>
            <a:spLocks noGrp="1"/>
          </p:cNvSpPr>
          <p:nvPr>
            <p:ph idx="1"/>
          </p:nvPr>
        </p:nvSpPr>
        <p:spPr/>
        <p:txBody>
          <a:bodyPr/>
          <a:lstStyle/>
          <a:p>
            <a:r>
              <a:rPr lang="en-GB" sz="2000" dirty="0"/>
              <a:t>Each user beam supports services to multiple user terminals.  In the forward direction (gateway to user) there is a TDM transmission scheme within a single 250 MHz channel. </a:t>
            </a:r>
            <a:endParaRPr lang="en-GB" sz="2000" dirty="0" smtClean="0"/>
          </a:p>
          <a:p>
            <a:r>
              <a:rPr lang="en-GB" sz="2000" dirty="0" smtClean="0"/>
              <a:t>Each </a:t>
            </a:r>
            <a:r>
              <a:rPr lang="en-GB" sz="2000" dirty="0"/>
              <a:t>user terminal in the beam receives and demodulates the whole carrier and extracts only the data destined for it which is determined by the data headers (and potentially also the position in the TDM transmission?). </a:t>
            </a:r>
            <a:endParaRPr lang="en-GB" sz="2000" dirty="0" smtClean="0"/>
          </a:p>
          <a:p>
            <a:r>
              <a:rPr lang="en-GB" sz="2000" dirty="0" smtClean="0"/>
              <a:t>In </a:t>
            </a:r>
            <a:r>
              <a:rPr lang="en-GB" sz="2000" dirty="0"/>
              <a:t>the return direction (user to gateway) there is a Single Carrier TDMA/FDMA transmission scheme modulated on to a relatively narrow band carrier (1.25 MHz to 20 MHz wide).</a:t>
            </a:r>
          </a:p>
          <a:p>
            <a:r>
              <a:rPr lang="en-GB" sz="2000" dirty="0"/>
              <a:t>On the basis of 720 satellites, every point on the earth’s surface will see at all times a OneWeb satellite at an elevation of no less than 55 degrees with increasing minimum elevation with latitude.</a:t>
            </a:r>
          </a:p>
          <a:p>
            <a:endParaRPr lang="en-GB" dirty="0"/>
          </a:p>
        </p:txBody>
      </p:sp>
    </p:spTree>
    <p:extLst>
      <p:ext uri="{BB962C8B-B14F-4D97-AF65-F5344CB8AC3E}">
        <p14:creationId xmlns:p14="http://schemas.microsoft.com/office/powerpoint/2010/main" val="2355346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Legacy and new constellations</a:t>
            </a:r>
          </a:p>
        </p:txBody>
      </p:sp>
      <p:sp>
        <p:nvSpPr>
          <p:cNvPr id="2" name="Content Placeholder 1"/>
          <p:cNvSpPr>
            <a:spLocks noGrp="1"/>
          </p:cNvSpPr>
          <p:nvPr>
            <p:ph idx="1"/>
          </p:nvPr>
        </p:nvSpPr>
        <p:spPr>
          <a:xfrm>
            <a:off x="392812" y="1712666"/>
            <a:ext cx="7610285" cy="3916348"/>
          </a:xfrm>
        </p:spPr>
        <p:txBody>
          <a:bodyPr/>
          <a:lstStyle/>
          <a:p>
            <a:endParaRPr lang="en-GB" sz="2000" dirty="0"/>
          </a:p>
          <a:p>
            <a:endParaRPr lang="en-GB" sz="2000" dirty="0" smtClean="0"/>
          </a:p>
          <a:p>
            <a:endParaRPr lang="en-GB" sz="20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469072" y="1895475"/>
            <a:ext cx="6205855" cy="3067050"/>
          </a:xfrm>
          <a:prstGeom prst="rect">
            <a:avLst/>
          </a:prstGeom>
          <a:noFill/>
          <a:ln>
            <a:noFill/>
          </a:ln>
        </p:spPr>
      </p:pic>
    </p:spTree>
    <p:extLst>
      <p:ext uri="{BB962C8B-B14F-4D97-AF65-F5344CB8AC3E}">
        <p14:creationId xmlns:p14="http://schemas.microsoft.com/office/powerpoint/2010/main" val="14624561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New LEOS  OneWeb Ku and Ka Band</a:t>
            </a:r>
          </a:p>
        </p:txBody>
      </p:sp>
      <p:sp>
        <p:nvSpPr>
          <p:cNvPr id="2" name="Content Placeholder 1"/>
          <p:cNvSpPr>
            <a:spLocks noGrp="1"/>
          </p:cNvSpPr>
          <p:nvPr>
            <p:ph idx="1"/>
          </p:nvPr>
        </p:nvSpPr>
        <p:spPr/>
        <p:txBody>
          <a:bodyPr/>
          <a:lstStyle/>
          <a:p>
            <a:r>
              <a:rPr lang="en-GB" sz="1800" dirty="0" smtClean="0"/>
              <a:t>650 </a:t>
            </a:r>
            <a:r>
              <a:rPr lang="en-GB" sz="1800" dirty="0"/>
              <a:t>LEO </a:t>
            </a:r>
            <a:r>
              <a:rPr lang="en-GB" sz="1800" dirty="0" smtClean="0"/>
              <a:t>constellation or 2000 LEOS?</a:t>
            </a:r>
          </a:p>
          <a:p>
            <a:r>
              <a:rPr lang="en-GB" sz="1800" dirty="0" smtClean="0"/>
              <a:t>Satellites </a:t>
            </a:r>
            <a:r>
              <a:rPr lang="en-GB" sz="1800" dirty="0"/>
              <a:t>mass manufactured in a purpose built </a:t>
            </a:r>
            <a:r>
              <a:rPr lang="en-GB" sz="1800" dirty="0" smtClean="0"/>
              <a:t>factory</a:t>
            </a:r>
          </a:p>
          <a:p>
            <a:r>
              <a:rPr lang="en-GB" sz="1800" dirty="0" smtClean="0"/>
              <a:t>One </a:t>
            </a:r>
            <a:r>
              <a:rPr lang="en-GB" sz="1800" dirty="0"/>
              <a:t>billion dollars of funding from Softbank (who also own Sprint and ARM</a:t>
            </a:r>
            <a:r>
              <a:rPr lang="en-GB" sz="1800" dirty="0" smtClean="0"/>
              <a:t>)</a:t>
            </a:r>
          </a:p>
          <a:p>
            <a:r>
              <a:rPr lang="en-GB" sz="1800" dirty="0" smtClean="0"/>
              <a:t>Paul </a:t>
            </a:r>
            <a:r>
              <a:rPr lang="en-GB" sz="1800" dirty="0"/>
              <a:t>Jacobs and Richard </a:t>
            </a:r>
            <a:r>
              <a:rPr lang="en-GB" sz="1800" dirty="0" smtClean="0"/>
              <a:t>Branson (Virgin Galactic) </a:t>
            </a:r>
            <a:r>
              <a:rPr lang="en-GB" sz="1800" dirty="0"/>
              <a:t>on the </a:t>
            </a:r>
            <a:r>
              <a:rPr lang="en-GB" sz="1800" dirty="0" smtClean="0"/>
              <a:t>board</a:t>
            </a:r>
          </a:p>
          <a:p>
            <a:r>
              <a:rPr lang="en-GB" sz="1800" dirty="0" smtClean="0"/>
              <a:t>Active </a:t>
            </a:r>
            <a:r>
              <a:rPr lang="en-GB" sz="1800" dirty="0"/>
              <a:t>power tilting capability </a:t>
            </a:r>
            <a:r>
              <a:rPr lang="en-GB" sz="1800" dirty="0" smtClean="0"/>
              <a:t>to </a:t>
            </a:r>
            <a:r>
              <a:rPr lang="en-GB" sz="1800" dirty="0"/>
              <a:t>minimise interference with (higher up) GSO </a:t>
            </a:r>
            <a:r>
              <a:rPr lang="en-GB" sz="1800" dirty="0" smtClean="0"/>
              <a:t>constellations</a:t>
            </a:r>
            <a:endParaRPr lang="en-GB" sz="1800" dirty="0"/>
          </a:p>
        </p:txBody>
      </p:sp>
    </p:spTree>
    <p:extLst>
      <p:ext uri="{BB962C8B-B14F-4D97-AF65-F5344CB8AC3E}">
        <p14:creationId xmlns:p14="http://schemas.microsoft.com/office/powerpoint/2010/main" val="2664241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New LEOS  OneWeb Ku and Ka Band</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9345" y="1628775"/>
            <a:ext cx="7287536" cy="4392613"/>
          </a:xfrm>
          <a:prstGeom prst="rect">
            <a:avLst/>
          </a:prstGeom>
          <a:noFill/>
          <a:ln>
            <a:noFill/>
          </a:ln>
        </p:spPr>
      </p:pic>
    </p:spTree>
    <p:extLst>
      <p:ext uri="{BB962C8B-B14F-4D97-AF65-F5344CB8AC3E}">
        <p14:creationId xmlns:p14="http://schemas.microsoft.com/office/powerpoint/2010/main" val="39004457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Definition of the avoidance angle</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1684" y="2334605"/>
            <a:ext cx="6942857" cy="2980952"/>
          </a:xfrm>
          <a:prstGeom prst="rect">
            <a:avLst/>
          </a:prstGeom>
          <a:noFill/>
          <a:ln>
            <a:noFill/>
          </a:ln>
        </p:spPr>
      </p:pic>
    </p:spTree>
    <p:extLst>
      <p:ext uri="{BB962C8B-B14F-4D97-AF65-F5344CB8AC3E}">
        <p14:creationId xmlns:p14="http://schemas.microsoft.com/office/powerpoint/2010/main" val="1411902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t>Difference in path length from OneWeb to GSO</a:t>
            </a:r>
            <a:r>
              <a:rPr lang="en-GB" sz="2800" dirty="0"/>
              <a:t> </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530157" y="1826895"/>
            <a:ext cx="4083685" cy="3204210"/>
          </a:xfrm>
          <a:prstGeom prst="rect">
            <a:avLst/>
          </a:prstGeom>
          <a:noFill/>
          <a:ln>
            <a:noFill/>
          </a:ln>
        </p:spPr>
      </p:pic>
      <p:sp>
        <p:nvSpPr>
          <p:cNvPr id="2" name="Content Placeholder 1"/>
          <p:cNvSpPr>
            <a:spLocks noGrp="1"/>
          </p:cNvSpPr>
          <p:nvPr>
            <p:ph idx="1"/>
          </p:nvPr>
        </p:nvSpPr>
        <p:spPr/>
        <p:txBody>
          <a:bodyPr/>
          <a:lstStyle/>
          <a:p>
            <a:endParaRPr lang="en-GB" dirty="0"/>
          </a:p>
        </p:txBody>
      </p:sp>
    </p:spTree>
    <p:extLst>
      <p:ext uri="{BB962C8B-B14F-4D97-AF65-F5344CB8AC3E}">
        <p14:creationId xmlns:p14="http://schemas.microsoft.com/office/powerpoint/2010/main" val="11992553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New LEOS  OneWeb Ku and Ka Band</a:t>
            </a:r>
          </a:p>
        </p:txBody>
      </p:sp>
      <p:sp>
        <p:nvSpPr>
          <p:cNvPr id="2" name="Content Placeholder 1"/>
          <p:cNvSpPr>
            <a:spLocks noGrp="1"/>
          </p:cNvSpPr>
          <p:nvPr>
            <p:ph idx="1"/>
          </p:nvPr>
        </p:nvSpPr>
        <p:spPr/>
        <p:txBody>
          <a:bodyPr/>
          <a:lstStyle/>
          <a:p>
            <a:r>
              <a:rPr lang="en-GB" sz="1400" dirty="0" smtClean="0"/>
              <a:t>The ITU PFD limits applicable to NGSO systems in the 10.7 to 11.7 GHz band can be found in Table 21.5 of the ITU radio regulations and are effectively the same as the FCC PFD limits.</a:t>
            </a:r>
          </a:p>
          <a:p>
            <a:r>
              <a:rPr lang="en-GB" sz="1400" dirty="0" smtClean="0"/>
              <a:t>The OneWeb FCC filing documents their methodology for calculating maximum EIRP density for all angles of arrival and departure across the Ku, K and Ka band pass bands taking into account the spreading loss from the satellite to the surface of the earth (i.e. the variation in signal strength over the elliptical area illuminated).</a:t>
            </a:r>
          </a:p>
          <a:p>
            <a:r>
              <a:rPr lang="en-GB" sz="1400" dirty="0" smtClean="0"/>
              <a:t>OneWeb review their methodology for demonstrating compliance with the FCC and ITU EIRP and PFD limits established to minimise interference to GSO systems and their methods for calculating interference from GSO satellites into the OneWeb network including other mechanisms such as power control which are used to deliver constant flux density at different elevation angles.</a:t>
            </a:r>
          </a:p>
          <a:p>
            <a:r>
              <a:rPr lang="en-GB" sz="1400" dirty="0" smtClean="0"/>
              <a:t>Note that lower elevation angles will absorb more RF power and will therefore reduce the capacity of the constellation which in turn reduces the technical and commercial efficiency of the constellation. These technical details and the interference and coexistence assumptions behind these technical details determine the economic viability of the business model.</a:t>
            </a:r>
          </a:p>
          <a:p>
            <a:r>
              <a:rPr lang="en-GB" sz="1400" dirty="0" smtClean="0"/>
              <a:t>Progressive pitch takes place gradually as the satellite passes through mid-latitudes to lower latitudes.  As the satellites pass over the equator they temporally turn off RF power and then adjust their pitch to the opposite direction.</a:t>
            </a:r>
          </a:p>
          <a:p>
            <a:endParaRPr lang="en-GB" dirty="0"/>
          </a:p>
        </p:txBody>
      </p:sp>
    </p:spTree>
    <p:extLst>
      <p:ext uri="{BB962C8B-B14F-4D97-AF65-F5344CB8AC3E}">
        <p14:creationId xmlns:p14="http://schemas.microsoft.com/office/powerpoint/2010/main" val="32587883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New LEOS - Space X Ku and Ka Band</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39900" y="2053431"/>
            <a:ext cx="4736401" cy="295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85519" y="5285064"/>
            <a:ext cx="6795083" cy="830997"/>
          </a:xfrm>
          <a:prstGeom prst="rect">
            <a:avLst/>
          </a:prstGeom>
          <a:noFill/>
        </p:spPr>
        <p:txBody>
          <a:bodyPr wrap="square" rtlCol="0">
            <a:spAutoFit/>
          </a:bodyPr>
          <a:lstStyle/>
          <a:p>
            <a:pPr algn="l"/>
            <a:r>
              <a:rPr lang="en-GB" sz="1200" dirty="0" smtClean="0">
                <a:solidFill>
                  <a:schemeClr val="tx1"/>
                </a:solidFill>
              </a:rPr>
              <a:t>FCC filing</a:t>
            </a:r>
            <a:r>
              <a:rPr lang="en-GB" sz="1200" dirty="0">
                <a:solidFill>
                  <a:schemeClr val="tx1"/>
                </a:solidFill>
              </a:rPr>
              <a:t> </a:t>
            </a:r>
            <a:r>
              <a:rPr lang="en-GB" sz="1200" dirty="0" smtClean="0">
                <a:solidFill>
                  <a:schemeClr val="tx1"/>
                </a:solidFill>
              </a:rPr>
              <a:t> for 83 </a:t>
            </a:r>
            <a:r>
              <a:rPr lang="en-GB" sz="1200" dirty="0">
                <a:solidFill>
                  <a:schemeClr val="tx1"/>
                </a:solidFill>
              </a:rPr>
              <a:t>different orbital planes </a:t>
            </a:r>
            <a:r>
              <a:rPr lang="en-GB" sz="1200" dirty="0" smtClean="0">
                <a:solidFill>
                  <a:schemeClr val="tx1"/>
                </a:solidFill>
              </a:rPr>
              <a:t>ranging </a:t>
            </a:r>
            <a:r>
              <a:rPr lang="en-GB" sz="1200" dirty="0">
                <a:solidFill>
                  <a:schemeClr val="tx1"/>
                </a:solidFill>
              </a:rPr>
              <a:t>from 715 miles (1,150 </a:t>
            </a:r>
            <a:r>
              <a:rPr lang="en-GB" sz="1200" dirty="0" smtClean="0">
                <a:solidFill>
                  <a:schemeClr val="tx1"/>
                </a:solidFill>
              </a:rPr>
              <a:t>kilometres) </a:t>
            </a:r>
            <a:r>
              <a:rPr lang="en-GB" sz="1200" dirty="0">
                <a:solidFill>
                  <a:schemeClr val="tx1"/>
                </a:solidFill>
              </a:rPr>
              <a:t>to 790 miles (1,325 </a:t>
            </a:r>
            <a:r>
              <a:rPr lang="en-GB" sz="1200" dirty="0" smtClean="0">
                <a:solidFill>
                  <a:schemeClr val="tx1"/>
                </a:solidFill>
              </a:rPr>
              <a:t>kilometres) at inclinations from </a:t>
            </a:r>
            <a:r>
              <a:rPr lang="en-GB" sz="1200" dirty="0">
                <a:solidFill>
                  <a:schemeClr val="tx1"/>
                </a:solidFill>
              </a:rPr>
              <a:t>53 to 81 degrees. </a:t>
            </a:r>
            <a:r>
              <a:rPr lang="en-GB" sz="1200" dirty="0" smtClean="0">
                <a:solidFill>
                  <a:schemeClr val="tx1"/>
                </a:solidFill>
              </a:rPr>
              <a:t>Initial </a:t>
            </a:r>
            <a:r>
              <a:rPr lang="en-GB" sz="1200" dirty="0">
                <a:solidFill>
                  <a:schemeClr val="tx1"/>
                </a:solidFill>
              </a:rPr>
              <a:t>constellation of 1,600 satellites </a:t>
            </a:r>
            <a:r>
              <a:rPr lang="en-GB" sz="1200" dirty="0" smtClean="0">
                <a:solidFill>
                  <a:schemeClr val="tx1"/>
                </a:solidFill>
              </a:rPr>
              <a:t>and a </a:t>
            </a:r>
            <a:r>
              <a:rPr lang="en-GB" sz="1200" dirty="0">
                <a:solidFill>
                  <a:schemeClr val="tx1"/>
                </a:solidFill>
              </a:rPr>
              <a:t>final deployment of an additional 2,825 </a:t>
            </a:r>
            <a:r>
              <a:rPr lang="en-GB" sz="1200" dirty="0" smtClean="0">
                <a:solidFill>
                  <a:schemeClr val="tx1"/>
                </a:solidFill>
              </a:rPr>
              <a:t>spacecraft. Coverage </a:t>
            </a:r>
            <a:r>
              <a:rPr lang="en-GB" sz="1200" dirty="0">
                <a:solidFill>
                  <a:schemeClr val="tx1"/>
                </a:solidFill>
              </a:rPr>
              <a:t>in the Ka and Ku bands for approximately five years. </a:t>
            </a:r>
            <a:r>
              <a:rPr lang="en-GB" sz="1200" dirty="0" smtClean="0">
                <a:solidFill>
                  <a:schemeClr val="tx1"/>
                </a:solidFill>
              </a:rPr>
              <a:t>Elon Musk</a:t>
            </a:r>
            <a:endParaRPr lang="en-GB" sz="1200" dirty="0">
              <a:solidFill>
                <a:schemeClr val="tx1"/>
              </a:solidFill>
            </a:endParaRPr>
          </a:p>
        </p:txBody>
      </p:sp>
    </p:spTree>
    <p:extLst>
      <p:ext uri="{BB962C8B-B14F-4D97-AF65-F5344CB8AC3E}">
        <p14:creationId xmlns:p14="http://schemas.microsoft.com/office/powerpoint/2010/main" val="37944699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The technical and legal challenge</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0226" y="915710"/>
            <a:ext cx="6891936" cy="4629150"/>
          </a:xfrm>
          <a:prstGeom prst="rect">
            <a:avLst/>
          </a:prstGeom>
          <a:noFill/>
          <a:ln>
            <a:noFill/>
          </a:ln>
        </p:spPr>
      </p:pic>
      <p:sp>
        <p:nvSpPr>
          <p:cNvPr id="4" name="TextBox 3"/>
          <p:cNvSpPr txBox="1"/>
          <p:nvPr/>
        </p:nvSpPr>
        <p:spPr>
          <a:xfrm>
            <a:off x="1082180" y="5561901"/>
            <a:ext cx="7197754" cy="1169551"/>
          </a:xfrm>
          <a:prstGeom prst="rect">
            <a:avLst/>
          </a:prstGeom>
          <a:noFill/>
        </p:spPr>
        <p:txBody>
          <a:bodyPr wrap="square" rtlCol="0">
            <a:spAutoFit/>
          </a:bodyPr>
          <a:lstStyle/>
          <a:p>
            <a:r>
              <a:rPr lang="en-GB" sz="1400" dirty="0" smtClean="0">
                <a:solidFill>
                  <a:schemeClr val="tx1"/>
                </a:solidFill>
              </a:rPr>
              <a:t>ABS Presentation 2015 </a:t>
            </a:r>
          </a:p>
          <a:p>
            <a:r>
              <a:rPr lang="en-GB" sz="1400" dirty="0" smtClean="0">
                <a:solidFill>
                  <a:schemeClr val="tx1"/>
                </a:solidFill>
              </a:rPr>
              <a:t>Cable and Satellite Broadcasting Association</a:t>
            </a:r>
          </a:p>
          <a:p>
            <a:r>
              <a:rPr lang="en-GB" sz="1400" dirty="0" smtClean="0">
                <a:solidFill>
                  <a:schemeClr val="tx1"/>
                </a:solidFill>
                <a:hlinkClick r:id="rId3"/>
              </a:rPr>
              <a:t>http://www.casbaa.com/</a:t>
            </a:r>
            <a:endParaRPr lang="en-GB" sz="1400" dirty="0" smtClean="0">
              <a:solidFill>
                <a:schemeClr val="tx1"/>
              </a:solidFill>
            </a:endParaRPr>
          </a:p>
          <a:p>
            <a:r>
              <a:rPr lang="en-GB" sz="1400" dirty="0" smtClean="0">
                <a:solidFill>
                  <a:schemeClr val="tx1"/>
                </a:solidFill>
              </a:rPr>
              <a:t>Asia Broadcast Satellite Ku band satellite TV</a:t>
            </a:r>
          </a:p>
          <a:p>
            <a:r>
              <a:rPr lang="en-GB" sz="1400" dirty="0" smtClean="0">
                <a:solidFill>
                  <a:schemeClr val="tx1"/>
                </a:solidFill>
              </a:rPr>
              <a:t>http://spacenews.com/oneweb-gets-slide-decked-by-competitor-at-casbaa/</a:t>
            </a:r>
            <a:endParaRPr lang="en-GB" sz="1400" dirty="0">
              <a:solidFill>
                <a:schemeClr val="tx1"/>
              </a:solidFill>
            </a:endParaRPr>
          </a:p>
        </p:txBody>
      </p:sp>
    </p:spTree>
    <p:extLst>
      <p:ext uri="{BB962C8B-B14F-4D97-AF65-F5344CB8AC3E}">
        <p14:creationId xmlns:p14="http://schemas.microsoft.com/office/powerpoint/2010/main" val="40448378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The technical and legal challenge</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0451" y="1628775"/>
            <a:ext cx="7065324" cy="4392613"/>
          </a:xfrm>
          <a:prstGeom prst="rect">
            <a:avLst/>
          </a:prstGeom>
          <a:noFill/>
          <a:ln>
            <a:noFill/>
          </a:ln>
        </p:spPr>
      </p:pic>
    </p:spTree>
    <p:extLst>
      <p:ext uri="{BB962C8B-B14F-4D97-AF65-F5344CB8AC3E}">
        <p14:creationId xmlns:p14="http://schemas.microsoft.com/office/powerpoint/2010/main" val="3014550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The technical and legal challenge</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1993" y="1628775"/>
            <a:ext cx="6122239" cy="4392613"/>
          </a:xfrm>
          <a:prstGeom prst="rect">
            <a:avLst/>
          </a:prstGeom>
          <a:noFill/>
          <a:ln>
            <a:noFill/>
          </a:ln>
        </p:spPr>
      </p:pic>
    </p:spTree>
    <p:extLst>
      <p:ext uri="{BB962C8B-B14F-4D97-AF65-F5344CB8AC3E}">
        <p14:creationId xmlns:p14="http://schemas.microsoft.com/office/powerpoint/2010/main" val="28512169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The technical and legal challenge</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2562" y="1628775"/>
            <a:ext cx="6401102" cy="4392613"/>
          </a:xfrm>
          <a:prstGeom prst="rect">
            <a:avLst/>
          </a:prstGeom>
          <a:noFill/>
          <a:ln>
            <a:noFill/>
          </a:ln>
        </p:spPr>
      </p:pic>
    </p:spTree>
    <p:extLst>
      <p:ext uri="{BB962C8B-B14F-4D97-AF65-F5344CB8AC3E}">
        <p14:creationId xmlns:p14="http://schemas.microsoft.com/office/powerpoint/2010/main" val="1154212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8000 LEOS ?</a:t>
            </a:r>
          </a:p>
        </p:txBody>
      </p:sp>
      <p:sp>
        <p:nvSpPr>
          <p:cNvPr id="2" name="Content Placeholder 1"/>
          <p:cNvSpPr>
            <a:spLocks noGrp="1"/>
          </p:cNvSpPr>
          <p:nvPr>
            <p:ph idx="1"/>
          </p:nvPr>
        </p:nvSpPr>
        <p:spPr>
          <a:xfrm>
            <a:off x="392812" y="1712666"/>
            <a:ext cx="7610285" cy="3916348"/>
          </a:xfrm>
        </p:spPr>
        <p:txBody>
          <a:bodyPr/>
          <a:lstStyle/>
          <a:p>
            <a:endParaRPr lang="en-GB" sz="2000" dirty="0"/>
          </a:p>
          <a:p>
            <a:endParaRPr lang="en-GB" sz="2000" dirty="0" smtClean="0"/>
          </a:p>
          <a:p>
            <a:endParaRPr lang="en-GB" sz="2000" dirty="0"/>
          </a:p>
        </p:txBody>
      </p:sp>
      <p:graphicFrame>
        <p:nvGraphicFramePr>
          <p:cNvPr id="3" name="Table 2"/>
          <p:cNvGraphicFramePr>
            <a:graphicFrameLocks noGrp="1"/>
          </p:cNvGraphicFramePr>
          <p:nvPr/>
        </p:nvGraphicFramePr>
        <p:xfrm>
          <a:off x="468313" y="3384396"/>
          <a:ext cx="8229599" cy="1229862"/>
        </p:xfrm>
        <a:graphic>
          <a:graphicData uri="http://schemas.openxmlformats.org/drawingml/2006/table">
            <a:tbl>
              <a:tblPr firstRow="1" firstCol="1" bandRow="1">
                <a:tableStyleId>{5C22544A-7EE6-4342-B048-85BDC9FD1C3A}</a:tableStyleId>
              </a:tblPr>
              <a:tblGrid>
                <a:gridCol w="1175159"/>
                <a:gridCol w="1175740"/>
                <a:gridCol w="1175740"/>
                <a:gridCol w="1175740"/>
                <a:gridCol w="1175740"/>
                <a:gridCol w="1175740"/>
                <a:gridCol w="1175740"/>
              </a:tblGrid>
              <a:tr h="176274">
                <a:tc>
                  <a:txBody>
                    <a:bodyPr/>
                    <a:lstStyle/>
                    <a:p>
                      <a:pPr marL="0" marR="0">
                        <a:lnSpc>
                          <a:spcPct val="115000"/>
                        </a:lnSpc>
                        <a:spcBef>
                          <a:spcPts val="0"/>
                        </a:spcBef>
                        <a:spcAft>
                          <a:spcPts val="0"/>
                        </a:spcAft>
                      </a:pPr>
                      <a:r>
                        <a:rPr lang="en-GB" sz="1000" dirty="0">
                          <a:effectLst/>
                        </a:rPr>
                        <a:t>Iridium</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Globalstar</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Sky Space Global</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OneWeb</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Space X</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Leo SAT</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Boeing</a:t>
                      </a:r>
                      <a:endParaRPr lang="en-GB" sz="1000" dirty="0">
                        <a:effectLst/>
                        <a:latin typeface="Calibri"/>
                        <a:ea typeface="Calibri"/>
                        <a:cs typeface="Times New Roman"/>
                      </a:endParaRPr>
                    </a:p>
                  </a:txBody>
                  <a:tcPr marL="62706" marR="62706" marT="0" marB="0"/>
                </a:tc>
              </a:tr>
              <a:tr h="176274">
                <a:tc>
                  <a:txBody>
                    <a:bodyPr/>
                    <a:lstStyle/>
                    <a:p>
                      <a:pPr marL="0" marR="0">
                        <a:lnSpc>
                          <a:spcPct val="115000"/>
                        </a:lnSpc>
                        <a:spcBef>
                          <a:spcPts val="0"/>
                        </a:spcBef>
                        <a:spcAft>
                          <a:spcPts val="0"/>
                        </a:spcAft>
                      </a:pPr>
                      <a:r>
                        <a:rPr lang="en-GB" sz="1000" dirty="0">
                          <a:effectLst/>
                        </a:rPr>
                        <a:t>L Band</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L and S band</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UHF, L and S band </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Ku and Ka Band</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Ku and Ka Band</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Ka Band</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V Band and C Band</a:t>
                      </a:r>
                      <a:endParaRPr lang="en-GB" sz="1000" dirty="0">
                        <a:effectLst/>
                        <a:latin typeface="Calibri"/>
                        <a:ea typeface="Calibri"/>
                        <a:cs typeface="Times New Roman"/>
                      </a:endParaRPr>
                    </a:p>
                  </a:txBody>
                  <a:tcPr marL="62706" marR="62706" marT="0" marB="0"/>
                </a:tc>
              </a:tr>
              <a:tr h="176274">
                <a:tc>
                  <a:txBody>
                    <a:bodyPr/>
                    <a:lstStyle/>
                    <a:p>
                      <a:pPr marL="0" marR="0">
                        <a:lnSpc>
                          <a:spcPct val="115000"/>
                        </a:lnSpc>
                        <a:spcBef>
                          <a:spcPts val="0"/>
                        </a:spcBef>
                        <a:spcAft>
                          <a:spcPts val="0"/>
                        </a:spcAft>
                      </a:pPr>
                      <a:r>
                        <a:rPr lang="en-GB" sz="1000" dirty="0">
                          <a:effectLst/>
                        </a:rPr>
                        <a:t>78 LEOS</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24 LEOS</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200 LEOS</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650 LEOS</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4000 LEOS</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78 LEOS</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2956 LEOS</a:t>
                      </a:r>
                      <a:endParaRPr lang="en-GB" sz="1000" dirty="0">
                        <a:effectLst/>
                        <a:latin typeface="Calibri"/>
                        <a:ea typeface="Calibri"/>
                        <a:cs typeface="Times New Roman"/>
                      </a:endParaRPr>
                    </a:p>
                  </a:txBody>
                  <a:tcPr marL="62706" marR="62706" marT="0" marB="0"/>
                </a:tc>
              </a:tr>
              <a:tr h="176274">
                <a:tc>
                  <a:txBody>
                    <a:bodyPr/>
                    <a:lstStyle/>
                    <a:p>
                      <a:pPr marL="0" marR="0">
                        <a:lnSpc>
                          <a:spcPct val="115000"/>
                        </a:lnSpc>
                        <a:spcBef>
                          <a:spcPts val="0"/>
                        </a:spcBef>
                        <a:spcAft>
                          <a:spcPts val="0"/>
                        </a:spcAft>
                      </a:pPr>
                      <a:r>
                        <a:rPr lang="en-GB" sz="1000" dirty="0">
                          <a:effectLst/>
                        </a:rPr>
                        <a:t>780 km</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1414 km</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500-800 km</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1200 km</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1200 km</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700 km</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1200 km</a:t>
                      </a:r>
                      <a:endParaRPr lang="en-GB" sz="1000" dirty="0">
                        <a:effectLst/>
                        <a:latin typeface="Calibri"/>
                        <a:ea typeface="Calibri"/>
                        <a:cs typeface="Times New Roman"/>
                      </a:endParaRPr>
                    </a:p>
                  </a:txBody>
                  <a:tcPr marL="62706" marR="62706" marT="0" marB="0"/>
                </a:tc>
              </a:tr>
              <a:tr h="176274">
                <a:tc>
                  <a:txBody>
                    <a:bodyPr/>
                    <a:lstStyle/>
                    <a:p>
                      <a:pPr marL="0" marR="0">
                        <a:lnSpc>
                          <a:spcPct val="115000"/>
                        </a:lnSpc>
                        <a:spcBef>
                          <a:spcPts val="0"/>
                        </a:spcBef>
                        <a:spcAft>
                          <a:spcPts val="0"/>
                        </a:spcAft>
                      </a:pPr>
                      <a:r>
                        <a:rPr lang="en-GB" sz="1000" dirty="0">
                          <a:effectLst/>
                        </a:rPr>
                        <a:t>860 kg</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700 kg</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10 kg (Cube SAT)</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200 kg</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100-500 kg</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860 kg</a:t>
                      </a:r>
                      <a:endParaRPr lang="en-GB" sz="1000" dirty="0">
                        <a:effectLst/>
                        <a:latin typeface="Calibri"/>
                        <a:ea typeface="Calibri"/>
                        <a:cs typeface="Times New Roman"/>
                      </a:endParaRPr>
                    </a:p>
                  </a:txBody>
                  <a:tcPr marL="62706" marR="62706" marT="0" marB="0"/>
                </a:tc>
                <a:tc>
                  <a:txBody>
                    <a:bodyPr/>
                    <a:lstStyle/>
                    <a:p>
                      <a:pPr marL="0" marR="0">
                        <a:lnSpc>
                          <a:spcPct val="115000"/>
                        </a:lnSpc>
                        <a:spcBef>
                          <a:spcPts val="0"/>
                        </a:spcBef>
                        <a:spcAft>
                          <a:spcPts val="0"/>
                        </a:spcAft>
                      </a:pPr>
                      <a:r>
                        <a:rPr lang="en-GB" sz="1000" dirty="0">
                          <a:effectLst/>
                        </a:rPr>
                        <a:t>?</a:t>
                      </a:r>
                      <a:endParaRPr lang="en-GB" sz="1000" dirty="0">
                        <a:effectLst/>
                        <a:latin typeface="Calibri"/>
                        <a:ea typeface="Calibri"/>
                        <a:cs typeface="Times New Roman"/>
                      </a:endParaRPr>
                    </a:p>
                  </a:txBody>
                  <a:tcPr marL="62706" marR="62706" marT="0" marB="0"/>
                </a:tc>
              </a:tr>
            </a:tbl>
          </a:graphicData>
        </a:graphic>
      </p:graphicFrame>
    </p:spTree>
    <p:extLst>
      <p:ext uri="{BB962C8B-B14F-4D97-AF65-F5344CB8AC3E}">
        <p14:creationId xmlns:p14="http://schemas.microsoft.com/office/powerpoint/2010/main" val="22161268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The technical and legal challenge</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9424" y="1628775"/>
            <a:ext cx="6407377" cy="4392613"/>
          </a:xfrm>
          <a:prstGeom prst="rect">
            <a:avLst/>
          </a:prstGeom>
          <a:noFill/>
          <a:ln>
            <a:noFill/>
          </a:ln>
        </p:spPr>
      </p:pic>
    </p:spTree>
    <p:extLst>
      <p:ext uri="{BB962C8B-B14F-4D97-AF65-F5344CB8AC3E}">
        <p14:creationId xmlns:p14="http://schemas.microsoft.com/office/powerpoint/2010/main" val="38088601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The technical and legal challenge</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2056" y="1628775"/>
            <a:ext cx="6602113" cy="4392613"/>
          </a:xfrm>
          <a:prstGeom prst="rect">
            <a:avLst/>
          </a:prstGeom>
          <a:noFill/>
          <a:ln>
            <a:noFill/>
          </a:ln>
        </p:spPr>
      </p:pic>
    </p:spTree>
    <p:extLst>
      <p:ext uri="{BB962C8B-B14F-4D97-AF65-F5344CB8AC3E}">
        <p14:creationId xmlns:p14="http://schemas.microsoft.com/office/powerpoint/2010/main" val="22905769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The technical and legal challenge</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3663" y="1628775"/>
            <a:ext cx="6378900" cy="4392613"/>
          </a:xfrm>
          <a:prstGeom prst="rect">
            <a:avLst/>
          </a:prstGeom>
          <a:noFill/>
          <a:ln>
            <a:noFill/>
          </a:ln>
        </p:spPr>
      </p:pic>
    </p:spTree>
    <p:extLst>
      <p:ext uri="{BB962C8B-B14F-4D97-AF65-F5344CB8AC3E}">
        <p14:creationId xmlns:p14="http://schemas.microsoft.com/office/powerpoint/2010/main" val="722385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The technical and legal challenge</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8135" y="1628775"/>
            <a:ext cx="6489956" cy="4392613"/>
          </a:xfrm>
          <a:prstGeom prst="rect">
            <a:avLst/>
          </a:prstGeom>
          <a:noFill/>
          <a:ln>
            <a:noFill/>
          </a:ln>
        </p:spPr>
      </p:pic>
    </p:spTree>
    <p:extLst>
      <p:ext uri="{BB962C8B-B14F-4D97-AF65-F5344CB8AC3E}">
        <p14:creationId xmlns:p14="http://schemas.microsoft.com/office/powerpoint/2010/main" val="33195561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Mixed constellations as the answer</a:t>
            </a:r>
          </a:p>
        </p:txBody>
      </p:sp>
      <p:sp>
        <p:nvSpPr>
          <p:cNvPr id="2" name="Content Placeholder 1"/>
          <p:cNvSpPr>
            <a:spLocks noGrp="1"/>
          </p:cNvSpPr>
          <p:nvPr>
            <p:ph idx="1"/>
          </p:nvPr>
        </p:nvSpPr>
        <p:spPr/>
        <p:txBody>
          <a:bodyPr/>
          <a:lstStyle/>
          <a:p>
            <a:r>
              <a:rPr lang="en-GB" sz="2400" dirty="0" smtClean="0"/>
              <a:t>Mixed constellations= GSO+MEO+LEO+5G</a:t>
            </a:r>
          </a:p>
          <a:p>
            <a:r>
              <a:rPr lang="en-GB" sz="2400" dirty="0" smtClean="0"/>
              <a:t>Technical benefits – changes the global user experience by exploiting the capabilities of AES antennas – consistent east to west north to south coverage for fixed and mobile users and fixed and mobile gateways- power efficiency. Spectral efficiency and cost efficiency benefits</a:t>
            </a:r>
          </a:p>
          <a:p>
            <a:r>
              <a:rPr lang="en-GB" sz="2400" dirty="0" smtClean="0"/>
              <a:t>Commercial benefits- overcomes the problem of system to system interference litigation</a:t>
            </a:r>
          </a:p>
          <a:p>
            <a:r>
              <a:rPr lang="en-GB" sz="2400" dirty="0" smtClean="0"/>
              <a:t>But requires a substantial change to competition policy, regulatory policy and spectrum allocation and auction policy</a:t>
            </a:r>
          </a:p>
          <a:p>
            <a:r>
              <a:rPr lang="en-GB" sz="2000" dirty="0" smtClean="0"/>
              <a:t>  </a:t>
            </a:r>
            <a:endParaRPr lang="en-GB" sz="2000" dirty="0"/>
          </a:p>
        </p:txBody>
      </p:sp>
    </p:spTree>
    <p:extLst>
      <p:ext uri="{BB962C8B-B14F-4D97-AF65-F5344CB8AC3E}">
        <p14:creationId xmlns:p14="http://schemas.microsoft.com/office/powerpoint/2010/main" val="12513293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Existing examples of mixed constellations</a:t>
            </a:r>
          </a:p>
        </p:txBody>
      </p:sp>
      <p:sp>
        <p:nvSpPr>
          <p:cNvPr id="2" name="Content Placeholder 1"/>
          <p:cNvSpPr>
            <a:spLocks noGrp="1"/>
          </p:cNvSpPr>
          <p:nvPr>
            <p:ph idx="1"/>
          </p:nvPr>
        </p:nvSpPr>
        <p:spPr/>
        <p:txBody>
          <a:bodyPr/>
          <a:lstStyle/>
          <a:p>
            <a:r>
              <a:rPr lang="en-GB" sz="2000" dirty="0" smtClean="0"/>
              <a:t>  </a:t>
            </a:r>
            <a:endParaRPr lang="en-GB"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84" y="1133959"/>
            <a:ext cx="2325433" cy="5048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308123" y="1388509"/>
            <a:ext cx="4510416" cy="2705319"/>
          </a:xfrm>
          <a:prstGeom prst="rect">
            <a:avLst/>
          </a:prstGeom>
          <a:noFill/>
          <a:ln>
            <a:noFill/>
          </a:ln>
          <a:extLst/>
        </p:spPr>
      </p:pic>
      <p:sp>
        <p:nvSpPr>
          <p:cNvPr id="3" name="TextBox 2"/>
          <p:cNvSpPr txBox="1"/>
          <p:nvPr/>
        </p:nvSpPr>
        <p:spPr>
          <a:xfrm>
            <a:off x="3308123" y="4647501"/>
            <a:ext cx="4510416" cy="1569660"/>
          </a:xfrm>
          <a:prstGeom prst="rect">
            <a:avLst/>
          </a:prstGeom>
          <a:noFill/>
        </p:spPr>
        <p:txBody>
          <a:bodyPr wrap="square" rtlCol="0">
            <a:spAutoFit/>
          </a:bodyPr>
          <a:lstStyle/>
          <a:p>
            <a:r>
              <a:rPr lang="en-GB" sz="1200" dirty="0" smtClean="0">
                <a:solidFill>
                  <a:schemeClr val="tx1"/>
                </a:solidFill>
              </a:rPr>
              <a:t>Near earth network and TDRS</a:t>
            </a:r>
          </a:p>
          <a:p>
            <a:r>
              <a:rPr lang="en-GB" sz="1200" dirty="0" smtClean="0">
                <a:solidFill>
                  <a:schemeClr val="tx1"/>
                </a:solidFill>
              </a:rPr>
              <a:t>Tracking Data and Relay System</a:t>
            </a:r>
          </a:p>
          <a:p>
            <a:r>
              <a:rPr lang="en-GB" sz="1200" dirty="0" smtClean="0">
                <a:solidFill>
                  <a:schemeClr val="tx1"/>
                </a:solidFill>
              </a:rPr>
              <a:t>NEWLEOS such as OneWeb will need </a:t>
            </a:r>
            <a:r>
              <a:rPr lang="en-GB" sz="1200" dirty="0">
                <a:solidFill>
                  <a:schemeClr val="tx1"/>
                </a:solidFill>
              </a:rPr>
              <a:t>to coordinate with NASA to guarantee protection of TDRSS </a:t>
            </a:r>
            <a:r>
              <a:rPr lang="en-GB" sz="1200" dirty="0" smtClean="0">
                <a:solidFill>
                  <a:schemeClr val="tx1"/>
                </a:solidFill>
              </a:rPr>
              <a:t>in </a:t>
            </a:r>
            <a:r>
              <a:rPr lang="en-GB" sz="1200" dirty="0">
                <a:solidFill>
                  <a:schemeClr val="tx1"/>
                </a:solidFill>
              </a:rPr>
              <a:t>the 14.0 to 14.2 GHz band and with space observatories operating radio astronomy services in the 10.6 to 10.7 GHz band and with US </a:t>
            </a:r>
            <a:r>
              <a:rPr lang="en-US" sz="1200" dirty="0">
                <a:solidFill>
                  <a:schemeClr val="tx1"/>
                </a:solidFill>
              </a:rPr>
              <a:t>government satellite networks, both GSO and NGSO in Ka band.</a:t>
            </a:r>
            <a:endParaRPr lang="en-GB" sz="1200" dirty="0">
              <a:solidFill>
                <a:schemeClr val="tx1"/>
              </a:solidFill>
            </a:endParaRPr>
          </a:p>
          <a:p>
            <a:endParaRPr lang="en-GB" sz="1200" dirty="0">
              <a:solidFill>
                <a:schemeClr val="tx1"/>
              </a:solidFill>
            </a:endParaRPr>
          </a:p>
        </p:txBody>
      </p:sp>
    </p:spTree>
    <p:extLst>
      <p:ext uri="{BB962C8B-B14F-4D97-AF65-F5344CB8AC3E}">
        <p14:creationId xmlns:p14="http://schemas.microsoft.com/office/powerpoint/2010/main" val="20064366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New LEOS – LEOSAT ‘Faster than Fibre’</a:t>
            </a:r>
          </a:p>
        </p:txBody>
      </p:sp>
      <p:sp>
        <p:nvSpPr>
          <p:cNvPr id="2" name="Content Placeholder 1"/>
          <p:cNvSpPr>
            <a:spLocks noGrp="1"/>
          </p:cNvSpPr>
          <p:nvPr>
            <p:ph idx="1"/>
          </p:nvPr>
        </p:nvSpPr>
        <p:spPr>
          <a:xfrm>
            <a:off x="392812" y="1712666"/>
            <a:ext cx="7610285" cy="3916348"/>
          </a:xfrm>
        </p:spPr>
        <p:txBody>
          <a:bodyPr/>
          <a:lstStyle/>
          <a:p>
            <a:r>
              <a:rPr lang="en-GB" sz="1800" dirty="0" smtClean="0"/>
              <a:t>Light </a:t>
            </a:r>
            <a:r>
              <a:rPr lang="en-GB" sz="1800" dirty="0"/>
              <a:t>travels faster in free space than it does in a </a:t>
            </a:r>
            <a:r>
              <a:rPr lang="en-GB" sz="1800" dirty="0" smtClean="0"/>
              <a:t>fibre </a:t>
            </a:r>
            <a:r>
              <a:rPr lang="en-GB" sz="1800" dirty="0"/>
              <a:t>optic </a:t>
            </a:r>
            <a:r>
              <a:rPr lang="en-GB" sz="1800" dirty="0" smtClean="0"/>
              <a:t>cable</a:t>
            </a:r>
          </a:p>
          <a:p>
            <a:r>
              <a:rPr lang="en-GB" sz="1800" dirty="0" smtClean="0"/>
              <a:t>Once </a:t>
            </a:r>
            <a:r>
              <a:rPr lang="en-GB" sz="1800" dirty="0"/>
              <a:t>a </a:t>
            </a:r>
            <a:r>
              <a:rPr lang="en-GB" sz="1800" dirty="0" smtClean="0"/>
              <a:t>fibre </a:t>
            </a:r>
            <a:r>
              <a:rPr lang="en-GB" sz="1800" dirty="0"/>
              <a:t>optic cable reaches a certain </a:t>
            </a:r>
            <a:r>
              <a:rPr lang="en-GB" sz="1800" dirty="0" smtClean="0"/>
              <a:t>length (about 5,500 km), LEOS start to have lower latency – free space speed advantage outweighs the round trip distance (1400 kilometres)</a:t>
            </a:r>
          </a:p>
          <a:p>
            <a:r>
              <a:rPr lang="en-GB" sz="1800" dirty="0" smtClean="0"/>
              <a:t>Same space approach as Iridium (both use Thales)- 78 satellites</a:t>
            </a:r>
            <a:endParaRPr lang="en-GB" sz="1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94" y="3928263"/>
            <a:ext cx="2233962" cy="118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0036" y="4519606"/>
            <a:ext cx="2947727" cy="1484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8162" y="3928263"/>
            <a:ext cx="2468361" cy="247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1564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New LEOS – Eighty LEO (Kaskila)</a:t>
            </a:r>
          </a:p>
        </p:txBody>
      </p:sp>
      <p:sp>
        <p:nvSpPr>
          <p:cNvPr id="2" name="Content Placeholder 1"/>
          <p:cNvSpPr>
            <a:spLocks noGrp="1"/>
          </p:cNvSpPr>
          <p:nvPr>
            <p:ph idx="1"/>
          </p:nvPr>
        </p:nvSpPr>
        <p:spPr>
          <a:xfrm>
            <a:off x="392812" y="1712666"/>
            <a:ext cx="7610285" cy="3916348"/>
          </a:xfrm>
        </p:spPr>
        <p:txBody>
          <a:bodyPr/>
          <a:lstStyle/>
          <a:p>
            <a:r>
              <a:rPr lang="en-GB" sz="2000" dirty="0" smtClean="0"/>
              <a:t>200 kg satellites – European project focus</a:t>
            </a:r>
          </a:p>
          <a:p>
            <a:r>
              <a:rPr lang="en-GB" sz="2000" dirty="0"/>
              <a:t>Vertical market </a:t>
            </a:r>
            <a:r>
              <a:rPr lang="en-GB" sz="2000" dirty="0" smtClean="0"/>
              <a:t>IOT - automotive</a:t>
            </a:r>
            <a:r>
              <a:rPr lang="en-GB" sz="2000" dirty="0"/>
              <a:t>, aviation, infrastructure, </a:t>
            </a:r>
            <a:r>
              <a:rPr lang="en-GB" sz="2000" dirty="0" smtClean="0"/>
              <a:t>mining &amp; construction, agriculture, maritime</a:t>
            </a:r>
            <a:r>
              <a:rPr lang="en-GB" sz="2000" dirty="0"/>
              <a:t>, health </a:t>
            </a:r>
            <a:r>
              <a:rPr lang="en-GB" sz="2000" dirty="0" smtClean="0"/>
              <a:t>care</a:t>
            </a:r>
            <a:endParaRPr lang="en-GB" sz="2000" dirty="0"/>
          </a:p>
          <a:p>
            <a:r>
              <a:rPr lang="en-GB" sz="2000" dirty="0" smtClean="0"/>
              <a:t>Competing with Orbcomm? (OG2 via Space X – VHF)</a:t>
            </a:r>
            <a:endParaRPr lang="en-GB" sz="2000" dirty="0"/>
          </a:p>
          <a:p>
            <a:endParaRPr lang="en-GB" sz="2000" dirty="0" smtClean="0"/>
          </a:p>
          <a:p>
            <a:endParaRPr lang="en-GB" sz="20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177" y="3367000"/>
            <a:ext cx="3187816" cy="1840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9178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GSO Innovation - The International SATS</a:t>
            </a:r>
          </a:p>
        </p:txBody>
      </p:sp>
      <p:sp>
        <p:nvSpPr>
          <p:cNvPr id="2" name="Content Placeholder 1"/>
          <p:cNvSpPr>
            <a:spLocks noGrp="1"/>
          </p:cNvSpPr>
          <p:nvPr>
            <p:ph idx="1"/>
          </p:nvPr>
        </p:nvSpPr>
        <p:spPr/>
        <p:txBody>
          <a:bodyPr/>
          <a:lstStyle/>
          <a:p>
            <a:r>
              <a:rPr lang="en-GB" sz="1600" dirty="0" smtClean="0"/>
              <a:t>The Global SATS – 4 or more satellites (Inmarsat example)</a:t>
            </a:r>
          </a:p>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69" y="2292423"/>
            <a:ext cx="6181725"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7543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The International SATS INTELSAT</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pic>
        <p:nvPicPr>
          <p:cNvPr id="17" name="Content Placeholder 16"/>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543" y="1027899"/>
            <a:ext cx="5014603" cy="4084652"/>
          </a:xfrm>
          <a:prstGeom prst="rect">
            <a:avLst/>
          </a:prstGeom>
          <a:noFill/>
          <a:ln>
            <a:noFill/>
          </a:ln>
        </p:spPr>
      </p:pic>
      <p:sp>
        <p:nvSpPr>
          <p:cNvPr id="4" name="TextBox 3"/>
          <p:cNvSpPr txBox="1"/>
          <p:nvPr/>
        </p:nvSpPr>
        <p:spPr>
          <a:xfrm>
            <a:off x="679508" y="5268286"/>
            <a:ext cx="7667538" cy="1384995"/>
          </a:xfrm>
          <a:prstGeom prst="rect">
            <a:avLst/>
          </a:prstGeom>
          <a:noFill/>
        </p:spPr>
        <p:txBody>
          <a:bodyPr wrap="square" rtlCol="0">
            <a:spAutoFit/>
          </a:bodyPr>
          <a:lstStyle/>
          <a:p>
            <a:r>
              <a:rPr lang="en-GB" sz="1050" dirty="0">
                <a:solidFill>
                  <a:schemeClr val="tx1"/>
                </a:solidFill>
              </a:rPr>
              <a:t>The pictures from the Moon landing in 1969 were sent round the world via Intelsat GSO satellites.</a:t>
            </a:r>
          </a:p>
          <a:p>
            <a:r>
              <a:rPr lang="en-GB" sz="1050" dirty="0">
                <a:solidFill>
                  <a:schemeClr val="tx1"/>
                </a:solidFill>
              </a:rPr>
              <a:t>Intelsat was privatised in 2001 two years after Inmarsat.  This coincided with the dot com bust, the telecoms meltdown (Nortel going bankrupt) and the global fibre glut.  In 2006 Intelsat acquired Pan Am SAT becoming the world’s largest fixed service satellite service provider.  It has constellation assets in C band, Ku and Ka band.</a:t>
            </a:r>
          </a:p>
          <a:p>
            <a:r>
              <a:rPr lang="en-GB" sz="1050" dirty="0">
                <a:solidFill>
                  <a:schemeClr val="tx1"/>
                </a:solidFill>
              </a:rPr>
              <a:t>Intelsat provide an alternative to Inmarsat from a Ku-band constellation and launched the first of a new generation of six satellites in January 2016 via Europe’s Ariane 5 heavy lift rocket.  The new satellites weigh over 6,500 kilograms and are positioned to cover the Caribbean and North Atlantic cruise routes (and land mass as well).  The satellites are manufactured by Boeing. </a:t>
            </a:r>
            <a:r>
              <a:rPr lang="en-GB" sz="1050" dirty="0" smtClean="0">
                <a:solidFill>
                  <a:schemeClr val="tx1"/>
                </a:solidFill>
              </a:rPr>
              <a:t>Failed merger with OneWeb.</a:t>
            </a:r>
            <a:endParaRPr lang="en-GB" sz="1050" dirty="0">
              <a:solidFill>
                <a:schemeClr val="tx1"/>
              </a:solidFill>
              <a:latin typeface="+mn-lt"/>
            </a:endParaRPr>
          </a:p>
        </p:txBody>
      </p:sp>
    </p:spTree>
    <p:extLst>
      <p:ext uri="{BB962C8B-B14F-4D97-AF65-F5344CB8AC3E}">
        <p14:creationId xmlns:p14="http://schemas.microsoft.com/office/powerpoint/2010/main" val="1740663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Iridium Next (L band)</a:t>
            </a:r>
          </a:p>
        </p:txBody>
      </p:sp>
      <p:sp>
        <p:nvSpPr>
          <p:cNvPr id="2" name="Content Placeholder 1"/>
          <p:cNvSpPr>
            <a:spLocks noGrp="1"/>
          </p:cNvSpPr>
          <p:nvPr>
            <p:ph idx="1"/>
          </p:nvPr>
        </p:nvSpPr>
        <p:spPr>
          <a:xfrm>
            <a:off x="392812" y="1712666"/>
            <a:ext cx="7610285" cy="3916348"/>
          </a:xfrm>
        </p:spPr>
        <p:txBody>
          <a:bodyPr/>
          <a:lstStyle/>
          <a:p>
            <a:r>
              <a:rPr lang="en-GB" sz="2000" dirty="0"/>
              <a:t>January 14, </a:t>
            </a:r>
            <a:r>
              <a:rPr lang="en-GB" sz="2000" dirty="0" smtClean="0"/>
              <a:t>2017– </a:t>
            </a:r>
            <a:r>
              <a:rPr lang="en-GB" sz="2000" dirty="0"/>
              <a:t>the first payload of </a:t>
            </a:r>
            <a:r>
              <a:rPr lang="en-GB" sz="2000" dirty="0" smtClean="0"/>
              <a:t>ten Iridium Next</a:t>
            </a:r>
            <a:r>
              <a:rPr lang="en-GB" sz="2000" dirty="0"/>
              <a:t> satellites </a:t>
            </a:r>
            <a:r>
              <a:rPr lang="en-GB" sz="2000" dirty="0" smtClean="0"/>
              <a:t>launched </a:t>
            </a:r>
            <a:r>
              <a:rPr lang="en-GB" sz="2000" dirty="0"/>
              <a:t>and deployed into low-Earth orbit (LEO) </a:t>
            </a:r>
            <a:r>
              <a:rPr lang="en-GB" sz="2000" dirty="0" smtClean="0"/>
              <a:t>by Space X</a:t>
            </a:r>
          </a:p>
          <a:p>
            <a:r>
              <a:rPr lang="en-GB" sz="2000" dirty="0" smtClean="0"/>
              <a:t>First of seven launches over the next 15 months - 10 per launch - largest ever slot swop</a:t>
            </a:r>
          </a:p>
          <a:p>
            <a:r>
              <a:rPr lang="en-GB" sz="2000" dirty="0" smtClean="0"/>
              <a:t>Includes real time global aircraft tracking (includes polar orbits)  </a:t>
            </a:r>
            <a:endParaRPr lang="en-GB" sz="2000" dirty="0"/>
          </a:p>
          <a:p>
            <a:endParaRPr lang="en-GB" sz="2000" dirty="0" smtClean="0"/>
          </a:p>
          <a:p>
            <a:endParaRPr lang="en-GB"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99" y="3899396"/>
            <a:ext cx="5400675"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124" y="4385957"/>
            <a:ext cx="206692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148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The International SATS EUTELSAT </a:t>
            </a:r>
            <a:r>
              <a:rPr lang="en-GB" altLang="en-US" sz="2400" dirty="0" err="1" smtClean="0">
                <a:ea typeface="ＭＳ Ｐゴシック" pitchFamily="34" charset="-128"/>
              </a:rPr>
              <a:t>KaSAT</a:t>
            </a:r>
            <a:endParaRPr lang="en-GB" altLang="en-US" sz="2400" dirty="0" smtClean="0">
              <a:ea typeface="ＭＳ Ｐゴシック" pitchFamily="34" charset="-128"/>
            </a:endParaRP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2" name="Content Placeholder 1"/>
          <p:cNvSpPr>
            <a:spLocks noGrp="1"/>
          </p:cNvSpPr>
          <p:nvPr>
            <p:ph idx="1"/>
          </p:nvPr>
        </p:nvSpPr>
        <p:spPr>
          <a:xfrm>
            <a:off x="468313" y="1628776"/>
            <a:ext cx="8229600" cy="4889470"/>
          </a:xfrm>
        </p:spPr>
        <p:txBody>
          <a:bodyPr/>
          <a:lstStyle/>
          <a:p>
            <a:r>
              <a:rPr lang="en-GB" sz="1600" dirty="0" smtClean="0"/>
              <a:t>Eutelsat </a:t>
            </a:r>
            <a:r>
              <a:rPr lang="en-GB" sz="1600" dirty="0"/>
              <a:t>was formed in 1977 to operate the first European satellites (launched in1983). </a:t>
            </a:r>
            <a:endParaRPr lang="en-GB" sz="1600" dirty="0" smtClean="0"/>
          </a:p>
          <a:p>
            <a:r>
              <a:rPr lang="en-GB" sz="1600" dirty="0" smtClean="0"/>
              <a:t>After </a:t>
            </a:r>
            <a:r>
              <a:rPr lang="en-GB" sz="1600" dirty="0"/>
              <a:t>the fall of the Berlin Wall, Eutelsat was extended to cover Eastern Europe.  It was privatised in July 2001 and went through an IPO in 2005. </a:t>
            </a:r>
            <a:endParaRPr lang="en-GB" sz="1600" dirty="0" smtClean="0"/>
          </a:p>
          <a:p>
            <a:r>
              <a:rPr lang="en-GB" sz="1600" dirty="0" smtClean="0"/>
              <a:t> </a:t>
            </a:r>
            <a:r>
              <a:rPr lang="en-GB" sz="1600" dirty="0"/>
              <a:t>TV still represents a substantive part of Eutelsat’s income, broadcasting to the Middle East, Turkey and Africa from the Hot Bird satellites. </a:t>
            </a:r>
            <a:endParaRPr lang="en-GB" sz="1600" dirty="0" smtClean="0"/>
          </a:p>
          <a:p>
            <a:r>
              <a:rPr lang="en-GB" sz="1600" dirty="0" smtClean="0"/>
              <a:t>In </a:t>
            </a:r>
            <a:r>
              <a:rPr lang="en-GB" sz="1600" dirty="0"/>
              <a:t>January 2014, Eutelsat acquired SATMEX (Mexico) which effectively means the company provides providing coverage of Europe, Africa, the Middle East, Asia and the Americas.</a:t>
            </a:r>
          </a:p>
          <a:p>
            <a:r>
              <a:rPr lang="en-GB" sz="1600" dirty="0"/>
              <a:t>The EUTELSAT 7C electric satellite is scheduled to launch in the third quarter of 2018.  The satellite will have 44 Ku-band transponders and will be co-sited at 7° East position for Turkey and Sub Saharan Africa doubling the number of transponders from 22 to 42 over Sub Saharan Africa.</a:t>
            </a:r>
          </a:p>
          <a:p>
            <a:r>
              <a:rPr lang="en-GB" sz="1600" dirty="0"/>
              <a:t>This means that Eutelsat will be offering capacity from more than 40 satellites.  This represents a big share of the available geostationary orbit slots (even taking into account co-siting).</a:t>
            </a:r>
          </a:p>
          <a:p>
            <a:r>
              <a:rPr lang="en-GB" sz="1600" u="sng" dirty="0">
                <a:hlinkClick r:id="rId2"/>
              </a:rPr>
              <a:t>http://www.eutelsat.com/en/services/data/consumer-broadband/tooway.html</a:t>
            </a:r>
            <a:endParaRPr lang="en-GB" sz="1600" dirty="0"/>
          </a:p>
          <a:p>
            <a:r>
              <a:rPr lang="en-GB" sz="1600" dirty="0"/>
              <a:t>Initial Public Offering</a:t>
            </a:r>
          </a:p>
          <a:p>
            <a:endParaRPr lang="en-GB" dirty="0"/>
          </a:p>
        </p:txBody>
      </p:sp>
    </p:spTree>
    <p:extLst>
      <p:ext uri="{BB962C8B-B14F-4D97-AF65-F5344CB8AC3E}">
        <p14:creationId xmlns:p14="http://schemas.microsoft.com/office/powerpoint/2010/main" val="19475568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Viasat 1+2+3</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2" name="Content Placeholder 1"/>
          <p:cNvSpPr>
            <a:spLocks noGrp="1"/>
          </p:cNvSpPr>
          <p:nvPr>
            <p:ph idx="1"/>
          </p:nvPr>
        </p:nvSpPr>
        <p:spPr>
          <a:xfrm>
            <a:off x="410973" y="1033478"/>
            <a:ext cx="8229600" cy="5824522"/>
          </a:xfrm>
        </p:spPr>
        <p:txBody>
          <a:bodyPr/>
          <a:lstStyle/>
          <a:p>
            <a:endParaRPr lang="en-GB"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488" y="1092945"/>
            <a:ext cx="2746646" cy="244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00" y="3980678"/>
            <a:ext cx="4869591" cy="237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8" y="1210102"/>
            <a:ext cx="3531153" cy="213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71626" y="4043494"/>
            <a:ext cx="2499919" cy="523220"/>
          </a:xfrm>
          <a:prstGeom prst="rect">
            <a:avLst/>
          </a:prstGeom>
          <a:noFill/>
        </p:spPr>
        <p:txBody>
          <a:bodyPr wrap="square" rtlCol="0">
            <a:spAutoFit/>
          </a:bodyPr>
          <a:lstStyle/>
          <a:p>
            <a:r>
              <a:rPr lang="en-GB" dirty="0" smtClean="0"/>
              <a:t>Viasat 3</a:t>
            </a:r>
            <a:endParaRPr lang="en-GB" dirty="0"/>
          </a:p>
        </p:txBody>
      </p:sp>
    </p:spTree>
    <p:extLst>
      <p:ext uri="{BB962C8B-B14F-4D97-AF65-F5344CB8AC3E}">
        <p14:creationId xmlns:p14="http://schemas.microsoft.com/office/powerpoint/2010/main" val="3813490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The Regional SATS IPSTAR</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488" y="1604168"/>
            <a:ext cx="2693812"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48543" y="1676400"/>
            <a:ext cx="4756558" cy="954107"/>
          </a:xfrm>
          <a:prstGeom prst="rect">
            <a:avLst/>
          </a:prstGeom>
          <a:noFill/>
        </p:spPr>
        <p:txBody>
          <a:bodyPr wrap="square" rtlCol="0">
            <a:spAutoFit/>
          </a:bodyPr>
          <a:lstStyle/>
          <a:p>
            <a:r>
              <a:rPr lang="en-GB" dirty="0" smtClean="0"/>
              <a:t>4 satellites</a:t>
            </a:r>
          </a:p>
          <a:p>
            <a:endParaRPr lang="en-GB"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040" y="2740024"/>
            <a:ext cx="5613222" cy="3222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6702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The Regional SATS ARABSAT</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2213" y="1795462"/>
            <a:ext cx="6781800"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38710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The Regional SATS ARABSAT</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pic>
        <p:nvPicPr>
          <p:cNvPr id="20" name="Content Placeholder 19"/>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7259" y="1241749"/>
            <a:ext cx="3791853" cy="3155302"/>
          </a:xfrm>
          <a:prstGeom prst="rect">
            <a:avLst/>
          </a:prstGeom>
          <a:noFill/>
          <a:ln>
            <a:noFill/>
          </a:ln>
          <a:extLst/>
        </p:spPr>
      </p:pic>
      <p:pic>
        <p:nvPicPr>
          <p:cNvPr id="21" name="Picture 20"/>
          <p:cNvPicPr/>
          <p:nvPr/>
        </p:nvPicPr>
        <p:blipFill>
          <a:blip r:embed="rId3">
            <a:extLst>
              <a:ext uri="{28A0092B-C50C-407E-A947-70E740481C1C}">
                <a14:useLocalDpi xmlns:a14="http://schemas.microsoft.com/office/drawing/2010/main" val="0"/>
              </a:ext>
            </a:extLst>
          </a:blip>
          <a:srcRect/>
          <a:stretch>
            <a:fillRect/>
          </a:stretch>
        </p:blipFill>
        <p:spPr bwMode="auto">
          <a:xfrm>
            <a:off x="4636718" y="3249613"/>
            <a:ext cx="4062665" cy="3003156"/>
          </a:xfrm>
          <a:prstGeom prst="rect">
            <a:avLst/>
          </a:prstGeom>
          <a:noFill/>
          <a:ln>
            <a:noFill/>
          </a:ln>
          <a:extLst/>
        </p:spPr>
      </p:pic>
    </p:spTree>
    <p:extLst>
      <p:ext uri="{BB962C8B-B14F-4D97-AF65-F5344CB8AC3E}">
        <p14:creationId xmlns:p14="http://schemas.microsoft.com/office/powerpoint/2010/main" val="26008444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The Regional SATS ARABSAT</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pic>
        <p:nvPicPr>
          <p:cNvPr id="19" name="Content Placeholder 18"/>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4094" y="1354138"/>
            <a:ext cx="5676900" cy="4248150"/>
          </a:xfrm>
          <a:prstGeom prst="rect">
            <a:avLst/>
          </a:prstGeom>
          <a:noFill/>
          <a:ln>
            <a:noFill/>
          </a:ln>
          <a:extLst/>
        </p:spPr>
      </p:pic>
    </p:spTree>
    <p:extLst>
      <p:ext uri="{BB962C8B-B14F-4D97-AF65-F5344CB8AC3E}">
        <p14:creationId xmlns:p14="http://schemas.microsoft.com/office/powerpoint/2010/main" val="21153957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The Regional SATS HISPASAT</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4625" y="1810544"/>
            <a:ext cx="6276975"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21343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Regional SATS </a:t>
            </a:r>
            <a:r>
              <a:rPr lang="en-GB" altLang="en-US" sz="2400" dirty="0" err="1" smtClean="0">
                <a:ea typeface="ＭＳ Ｐゴシック" pitchFamily="34" charset="-128"/>
              </a:rPr>
              <a:t>Hylas</a:t>
            </a:r>
            <a:r>
              <a:rPr lang="en-GB" altLang="en-US" sz="2400" dirty="0" smtClean="0">
                <a:ea typeface="ＭＳ Ｐゴシック" pitchFamily="34" charset="-128"/>
              </a:rPr>
              <a:t> Avanti</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8529" y="1336675"/>
            <a:ext cx="17716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021" y="1349376"/>
            <a:ext cx="5121727" cy="3273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4609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The Sovereign SATS</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2" name="Content Placeholder 1"/>
          <p:cNvSpPr>
            <a:spLocks noGrp="1"/>
          </p:cNvSpPr>
          <p:nvPr>
            <p:ph idx="1"/>
          </p:nvPr>
        </p:nvSpPr>
        <p:spPr>
          <a:xfrm>
            <a:off x="468313" y="1628775"/>
            <a:ext cx="8229600" cy="4914638"/>
          </a:xfrm>
        </p:spPr>
        <p:txBody>
          <a:bodyPr/>
          <a:lstStyle/>
          <a:p>
            <a:r>
              <a:rPr lang="en-GB" sz="1800" b="1" dirty="0" smtClean="0"/>
              <a:t>SATS often start with a country specific implementation plan</a:t>
            </a:r>
          </a:p>
          <a:p>
            <a:r>
              <a:rPr lang="en-GB" sz="1800" b="1" dirty="0" smtClean="0"/>
              <a:t>Canada, US, </a:t>
            </a:r>
            <a:endParaRPr lang="en-GB" sz="1800" b="1" dirty="0"/>
          </a:p>
          <a:p>
            <a:r>
              <a:rPr lang="en-GB" sz="1800" b="1" dirty="0" smtClean="0"/>
              <a:t>Telesat</a:t>
            </a:r>
            <a:endParaRPr lang="en-GB" sz="1800" b="1" dirty="0"/>
          </a:p>
          <a:p>
            <a:r>
              <a:rPr lang="en-GB" sz="1800" dirty="0"/>
              <a:t>Telesat, a Canadian company that wants to repurpose its GSO TV satellites and couple them to a LEO constellation.  The target market is cellular extension, broadband innovation and high latitude communication.</a:t>
            </a:r>
          </a:p>
          <a:p>
            <a:r>
              <a:rPr lang="en-GB" sz="1800" b="1" dirty="0" smtClean="0"/>
              <a:t>Boeing?</a:t>
            </a:r>
            <a:endParaRPr lang="en-GB" sz="1800" b="1" dirty="0"/>
          </a:p>
          <a:p>
            <a:r>
              <a:rPr lang="en-GB" sz="1800" dirty="0"/>
              <a:t>Boeing Corporation </a:t>
            </a:r>
            <a:r>
              <a:rPr lang="en-GB" sz="1800" dirty="0" smtClean="0"/>
              <a:t>V </a:t>
            </a:r>
            <a:r>
              <a:rPr lang="en-GB" sz="1800" dirty="0"/>
              <a:t>band proposal at 51.4 - 52.4 GHz and 37.5 - 40 GHz based on a (presumably Boeing proprietary) common baseband between a GSO and LEO constellation with an optional C band extension (satellite primary status in C band was restated at WRC 2015).</a:t>
            </a:r>
          </a:p>
          <a:p>
            <a:r>
              <a:rPr lang="en-GB" sz="1800" u="sng" dirty="0" smtClean="0">
                <a:hlinkClick r:id="rId2"/>
              </a:rPr>
              <a:t>https</a:t>
            </a:r>
            <a:r>
              <a:rPr lang="en-GB" sz="1800" u="sng" dirty="0">
                <a:hlinkClick r:id="rId2"/>
              </a:rPr>
              <a:t>://www.telesat.com/</a:t>
            </a:r>
            <a:endParaRPr lang="en-GB" sz="1800" dirty="0"/>
          </a:p>
          <a:p>
            <a:r>
              <a:rPr lang="en-GB" sz="1800" u="sng" dirty="0">
                <a:hlinkClick r:id="rId3"/>
              </a:rPr>
              <a:t>http://</a:t>
            </a:r>
            <a:r>
              <a:rPr lang="en-GB" sz="1800" u="sng" dirty="0" smtClean="0">
                <a:hlinkClick r:id="rId3"/>
              </a:rPr>
              <a:t>spacenews.com/boeing-proposes-big-satellite-constellations-in-v-and-c-bands</a:t>
            </a:r>
          </a:p>
          <a:p>
            <a:r>
              <a:rPr lang="en-GB" sz="1800" b="1" dirty="0" smtClean="0"/>
              <a:t>Brazil</a:t>
            </a:r>
            <a:r>
              <a:rPr lang="en-GB" sz="1800" b="1" dirty="0"/>
              <a:t>, India, </a:t>
            </a:r>
            <a:r>
              <a:rPr lang="en-GB" sz="1800" b="1" dirty="0" smtClean="0"/>
              <a:t>Indonesia, China, Iran, Israel</a:t>
            </a:r>
            <a:endParaRPr lang="en-GB" sz="1800" b="1" dirty="0"/>
          </a:p>
          <a:p>
            <a:endParaRPr lang="en-GB" sz="1100" dirty="0"/>
          </a:p>
        </p:txBody>
      </p:sp>
    </p:spTree>
    <p:extLst>
      <p:ext uri="{BB962C8B-B14F-4D97-AF65-F5344CB8AC3E}">
        <p14:creationId xmlns:p14="http://schemas.microsoft.com/office/powerpoint/2010/main" val="31154886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The Sovereign SATS  Australia NBN 2 satellites</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1135" y="1628775"/>
            <a:ext cx="708395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2862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Globalstar (L band and S Band SAT FI)</a:t>
            </a:r>
          </a:p>
        </p:txBody>
      </p:sp>
      <p:sp>
        <p:nvSpPr>
          <p:cNvPr id="2" name="Content Placeholder 1"/>
          <p:cNvSpPr>
            <a:spLocks noGrp="1"/>
          </p:cNvSpPr>
          <p:nvPr>
            <p:ph idx="1"/>
          </p:nvPr>
        </p:nvSpPr>
        <p:spPr>
          <a:xfrm>
            <a:off x="300533" y="1351939"/>
            <a:ext cx="7610285" cy="3916348"/>
          </a:xfrm>
        </p:spPr>
        <p:txBody>
          <a:bodyPr/>
          <a:lstStyle/>
          <a:p>
            <a:r>
              <a:rPr lang="en-GB" sz="1400" dirty="0" smtClean="0"/>
              <a:t>December </a:t>
            </a:r>
            <a:r>
              <a:rPr lang="en-GB" sz="1400" dirty="0"/>
              <a:t>2016, the FCC adopted rules permitting Globalstar to deploy a terrestrial low-power broadband network using 11.5 MHz of the Company's 2.4 </a:t>
            </a:r>
            <a:r>
              <a:rPr lang="en-GB" sz="1400" dirty="0" smtClean="0"/>
              <a:t>GHz (S band) </a:t>
            </a:r>
            <a:r>
              <a:rPr lang="en-GB" sz="1400" dirty="0"/>
              <a:t>spectrum</a:t>
            </a:r>
            <a:r>
              <a:rPr lang="en-GB" sz="1400" dirty="0" smtClean="0"/>
              <a:t>.(TDD LTE adjacent to Band 7)</a:t>
            </a:r>
          </a:p>
          <a:p>
            <a:r>
              <a:rPr lang="en-GB" sz="1400" dirty="0" smtClean="0"/>
              <a:t>Supports small cell deployment for </a:t>
            </a:r>
            <a:r>
              <a:rPr lang="en-GB" sz="1400" dirty="0"/>
              <a:t>LTE </a:t>
            </a:r>
            <a:r>
              <a:rPr lang="en-GB" sz="1400" dirty="0" smtClean="0"/>
              <a:t>networks Also has L band transponders</a:t>
            </a:r>
          </a:p>
          <a:p>
            <a:r>
              <a:rPr lang="en-GB" sz="1400" dirty="0" smtClean="0"/>
              <a:t>Six replacement satellites in 2013 256 kbps rather than 9.6 kbps</a:t>
            </a:r>
          </a:p>
          <a:p>
            <a:r>
              <a:rPr lang="en-GB" sz="1400" dirty="0"/>
              <a:t>8 planes, 3 satellites each; 114-minute orbit </a:t>
            </a:r>
            <a:r>
              <a:rPr lang="en-GB" sz="1400" dirty="0" smtClean="0"/>
              <a:t>70 </a:t>
            </a:r>
            <a:r>
              <a:rPr lang="en-GB" sz="1400" dirty="0"/>
              <a:t>S to 70 N latitude coverage; minimum two satellite coverage in temperate zones </a:t>
            </a:r>
            <a:r>
              <a:rPr lang="en-GB" sz="1400" dirty="0" smtClean="0"/>
              <a:t> </a:t>
            </a:r>
            <a:r>
              <a:rPr lang="en-GB" sz="1400" dirty="0"/>
              <a:t>High signal quality and availability – dynamic power control for changing conditions, coherent combining increases signal strength </a:t>
            </a:r>
            <a:r>
              <a:rPr lang="en-GB" sz="1400" dirty="0" smtClean="0"/>
              <a:t>Bent-pipe </a:t>
            </a:r>
            <a:r>
              <a:rPr lang="en-GB" sz="1400" dirty="0"/>
              <a:t>architecture – provides low latency and enhanced service quality</a:t>
            </a:r>
          </a:p>
          <a:p>
            <a:r>
              <a:rPr lang="en-GB" sz="1400" dirty="0" smtClean="0"/>
              <a:t>15 year life expectation (first generation 7 years) </a:t>
            </a:r>
          </a:p>
          <a:p>
            <a:r>
              <a:rPr lang="en-GB" sz="1400" dirty="0" smtClean="0"/>
              <a:t>Hughes Networks +Ericsson </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1941" y="4168556"/>
            <a:ext cx="2709645" cy="2286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05329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The Sovereign SATS  USA Jupiter 2</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0601" y="1628775"/>
            <a:ext cx="5365023"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37648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VHTS satellite spectrum at WRC 2019</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2" name="Content Placeholder 1"/>
          <p:cNvSpPr>
            <a:spLocks noGrp="1"/>
          </p:cNvSpPr>
          <p:nvPr>
            <p:ph idx="1"/>
          </p:nvPr>
        </p:nvSpPr>
        <p:spPr/>
        <p:txBody>
          <a:bodyPr/>
          <a:lstStyle/>
          <a:p>
            <a:r>
              <a:rPr lang="de-DE" sz="1600" b="1" dirty="0"/>
              <a:t>32 GHz Band (31.8-33.4 GHz)</a:t>
            </a:r>
          </a:p>
          <a:p>
            <a:r>
              <a:rPr lang="en-GB" sz="1400" dirty="0" smtClean="0"/>
              <a:t>Potential for </a:t>
            </a:r>
            <a:r>
              <a:rPr lang="en-GB" sz="1400" dirty="0"/>
              <a:t>international harmonisation as it was proposed for study by all </a:t>
            </a:r>
            <a:r>
              <a:rPr lang="en-GB" sz="1400" dirty="0" smtClean="0"/>
              <a:t>three ITU </a:t>
            </a:r>
            <a:r>
              <a:rPr lang="en-GB" sz="1400" dirty="0"/>
              <a:t>regions at WRC-15</a:t>
            </a:r>
          </a:p>
          <a:p>
            <a:r>
              <a:rPr lang="en-GB" sz="1600" dirty="0" smtClean="0"/>
              <a:t>Similar </a:t>
            </a:r>
            <a:r>
              <a:rPr lang="en-GB" sz="1600" dirty="0"/>
              <a:t>propagation characteristics as other lower mmWave bands, but </a:t>
            </a:r>
            <a:r>
              <a:rPr lang="en-GB" sz="1600" dirty="0" smtClean="0"/>
              <a:t>less present or planned use</a:t>
            </a:r>
            <a:endParaRPr lang="en-GB" sz="1600" dirty="0"/>
          </a:p>
          <a:p>
            <a:r>
              <a:rPr lang="en-GB" sz="1600" b="1" dirty="0"/>
              <a:t>Q-/V-Bands (37-52 GHz)</a:t>
            </a:r>
          </a:p>
          <a:p>
            <a:r>
              <a:rPr lang="en-GB" sz="1600" dirty="0" smtClean="0"/>
              <a:t>GSO </a:t>
            </a:r>
            <a:r>
              <a:rPr lang="en-GB" sz="1600" dirty="0"/>
              <a:t>plans to deploy next-generation </a:t>
            </a:r>
            <a:r>
              <a:rPr lang="en-GB" sz="1600" dirty="0" smtClean="0"/>
              <a:t>VHTS in Q and V bands</a:t>
            </a:r>
            <a:endParaRPr lang="en-GB" sz="1600" dirty="0"/>
          </a:p>
          <a:p>
            <a:r>
              <a:rPr lang="en-GB" sz="1600" dirty="0" smtClean="0"/>
              <a:t>Six </a:t>
            </a:r>
            <a:r>
              <a:rPr lang="en-GB" sz="1600" dirty="0"/>
              <a:t>global non-GEO constellations: Boeing, O3b, OneWeb, SpaceX, Telesat and </a:t>
            </a:r>
            <a:r>
              <a:rPr lang="en-GB" sz="1600" dirty="0" smtClean="0"/>
              <a:t>Theia - </a:t>
            </a:r>
            <a:r>
              <a:rPr lang="en-GB" sz="1600" dirty="0"/>
              <a:t>WRC-19 Agenda Item 9.1.9 seeks additional uplink spectrum for future VHTS systems</a:t>
            </a:r>
          </a:p>
        </p:txBody>
      </p:sp>
    </p:spTree>
    <p:extLst>
      <p:ext uri="{BB962C8B-B14F-4D97-AF65-F5344CB8AC3E}">
        <p14:creationId xmlns:p14="http://schemas.microsoft.com/office/powerpoint/2010/main" val="8053654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12763" y="593725"/>
            <a:ext cx="8447087" cy="457200"/>
          </a:xfrm>
        </p:spPr>
        <p:txBody>
          <a:bodyPr/>
          <a:lstStyle/>
          <a:p>
            <a:r>
              <a:rPr lang="en-GB" altLang="en-US" sz="2400" dirty="0" smtClean="0">
                <a:ea typeface="ＭＳ Ｐゴシック" pitchFamily="34" charset="-128"/>
              </a:rPr>
              <a:t>VHTS satellite spectrum at WRC 2019</a:t>
            </a:r>
          </a:p>
        </p:txBody>
      </p:sp>
      <p:sp>
        <p:nvSpPr>
          <p:cNvPr id="37891" name="Rectangle 1"/>
          <p:cNvSpPr>
            <a:spLocks noChangeArrowheads="1"/>
          </p:cNvSpPr>
          <p:nvPr/>
        </p:nvSpPr>
        <p:spPr bwMode="auto">
          <a:xfrm>
            <a:off x="471488" y="1219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2" name="Rectangle 1"/>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3" name="Rectangle 2"/>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4" name="Rectangle 3"/>
          <p:cNvSpPr>
            <a:spLocks noChangeArrowheads="1"/>
          </p:cNvSpPr>
          <p:nvPr/>
        </p:nvSpPr>
        <p:spPr bwMode="auto">
          <a:xfrm>
            <a:off x="2498725" y="2765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t>
            </a:r>
            <a:endParaRPr lang="en-US" altLang="en-US" sz="1800" dirty="0">
              <a:solidFill>
                <a:schemeClr val="tx1"/>
              </a:solidFill>
            </a:endParaRPr>
          </a:p>
        </p:txBody>
      </p:sp>
      <p:sp>
        <p:nvSpPr>
          <p:cNvPr id="37895" name="Rectangle 5"/>
          <p:cNvSpPr>
            <a:spLocks noChangeArrowheads="1"/>
          </p:cNvSpPr>
          <p:nvPr/>
        </p:nvSpPr>
        <p:spPr bwMode="auto">
          <a:xfrm>
            <a:off x="1649413" y="25638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6" name="Rectangle 6"/>
          <p:cNvSpPr>
            <a:spLocks noChangeArrowheads="1"/>
          </p:cNvSpPr>
          <p:nvPr/>
        </p:nvSpPr>
        <p:spPr bwMode="auto">
          <a:xfrm>
            <a:off x="1649413" y="30210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7" name="Rectangle 2"/>
          <p:cNvSpPr>
            <a:spLocks noChangeArrowheads="1"/>
          </p:cNvSpPr>
          <p:nvPr/>
        </p:nvSpPr>
        <p:spPr bwMode="auto">
          <a:xfrm>
            <a:off x="2312988" y="3343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r>
              <a:rPr lang="en-US" altLang="en-US" sz="1100" dirty="0">
                <a:solidFill>
                  <a:schemeClr val="tx1"/>
                </a:solidFill>
                <a:latin typeface="Calibri" pitchFamily="34" charset="0"/>
                <a:cs typeface="Times New Roman" pitchFamily="18" charset="0"/>
              </a:rPr>
              <a:t/>
            </a:r>
            <a:br>
              <a:rPr lang="en-US" altLang="en-US" sz="1100" dirty="0">
                <a:solidFill>
                  <a:schemeClr val="tx1"/>
                </a:solidFill>
                <a:latin typeface="Calibri" pitchFamily="34" charset="0"/>
                <a:cs typeface="Times New Roman" pitchFamily="18" charset="0"/>
              </a:rPr>
            </a:br>
            <a:endParaRPr lang="en-US" altLang="en-US" sz="1800" dirty="0">
              <a:solidFill>
                <a:schemeClr val="tx1"/>
              </a:solidFill>
            </a:endParaRPr>
          </a:p>
        </p:txBody>
      </p:sp>
      <p:sp>
        <p:nvSpPr>
          <p:cNvPr id="37898" name="Rectangle 1"/>
          <p:cNvSpPr>
            <a:spLocks noChangeArrowheads="1"/>
          </p:cNvSpPr>
          <p:nvPr/>
        </p:nvSpPr>
        <p:spPr bwMode="auto">
          <a:xfrm>
            <a:off x="1649413" y="29860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899" name="Rectangle 1"/>
          <p:cNvSpPr>
            <a:spLocks noChangeArrowheads="1"/>
          </p:cNvSpPr>
          <p:nvPr/>
        </p:nvSpPr>
        <p:spPr bwMode="auto">
          <a:xfrm>
            <a:off x="2617788" y="2432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0" name="Rectangle 1"/>
          <p:cNvSpPr>
            <a:spLocks noChangeArrowheads="1"/>
          </p:cNvSpPr>
          <p:nvPr/>
        </p:nvSpPr>
        <p:spPr bwMode="auto">
          <a:xfrm>
            <a:off x="1649413" y="307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ctr" eaLnBrk="0" hangingPunct="0">
              <a:defRPr sz="2800">
                <a:solidFill>
                  <a:srgbClr val="B9B9BB"/>
                </a:solidFill>
                <a:latin typeface="Arial" charset="0"/>
                <a:cs typeface="Arial" charset="0"/>
              </a:defRPr>
            </a:lvl1pPr>
            <a:lvl2pPr marL="742950" indent="-285750" algn="ctr" eaLnBrk="0" hangingPunct="0">
              <a:defRPr sz="2800">
                <a:solidFill>
                  <a:srgbClr val="B9B9BB"/>
                </a:solidFill>
                <a:latin typeface="Arial" charset="0"/>
                <a:cs typeface="Arial" charset="0"/>
              </a:defRPr>
            </a:lvl2pPr>
            <a:lvl3pPr marL="1143000" indent="-228600" algn="ctr" eaLnBrk="0" hangingPunct="0">
              <a:defRPr sz="2800">
                <a:solidFill>
                  <a:srgbClr val="B9B9BB"/>
                </a:solidFill>
                <a:latin typeface="Arial" charset="0"/>
                <a:cs typeface="Arial" charset="0"/>
              </a:defRPr>
            </a:lvl3pPr>
            <a:lvl4pPr marL="1600200" indent="-228600" algn="ctr" eaLnBrk="0" hangingPunct="0">
              <a:defRPr sz="2800">
                <a:solidFill>
                  <a:srgbClr val="B9B9BB"/>
                </a:solidFill>
                <a:latin typeface="Arial" charset="0"/>
                <a:cs typeface="Arial" charset="0"/>
              </a:defRPr>
            </a:lvl4pPr>
            <a:lvl5pPr marL="2057400" indent="-228600" algn="ctr" eaLnBrk="0" hangingPunct="0">
              <a:defRPr sz="2800">
                <a:solidFill>
                  <a:srgbClr val="B9B9BB"/>
                </a:solidFill>
                <a:latin typeface="Arial" charset="0"/>
                <a:cs typeface="Arial" charset="0"/>
              </a:defRPr>
            </a:lvl5pPr>
            <a:lvl6pPr marL="2514600" indent="-228600" algn="ctr" eaLnBrk="0" fontAlgn="base" hangingPunct="0">
              <a:spcBef>
                <a:spcPct val="0"/>
              </a:spcBef>
              <a:spcAft>
                <a:spcPct val="0"/>
              </a:spcAft>
              <a:defRPr sz="2800">
                <a:solidFill>
                  <a:srgbClr val="B9B9BB"/>
                </a:solidFill>
                <a:latin typeface="Arial" charset="0"/>
                <a:cs typeface="Arial" charset="0"/>
              </a:defRPr>
            </a:lvl6pPr>
            <a:lvl7pPr marL="2971800" indent="-228600" algn="ctr" eaLnBrk="0" fontAlgn="base" hangingPunct="0">
              <a:spcBef>
                <a:spcPct val="0"/>
              </a:spcBef>
              <a:spcAft>
                <a:spcPct val="0"/>
              </a:spcAft>
              <a:defRPr sz="2800">
                <a:solidFill>
                  <a:srgbClr val="B9B9BB"/>
                </a:solidFill>
                <a:latin typeface="Arial" charset="0"/>
                <a:cs typeface="Arial" charset="0"/>
              </a:defRPr>
            </a:lvl7pPr>
            <a:lvl8pPr marL="3429000" indent="-228600" algn="ctr" eaLnBrk="0" fontAlgn="base" hangingPunct="0">
              <a:spcBef>
                <a:spcPct val="0"/>
              </a:spcBef>
              <a:spcAft>
                <a:spcPct val="0"/>
              </a:spcAft>
              <a:defRPr sz="2800">
                <a:solidFill>
                  <a:srgbClr val="B9B9BB"/>
                </a:solidFill>
                <a:latin typeface="Arial" charset="0"/>
                <a:cs typeface="Arial" charset="0"/>
              </a:defRPr>
            </a:lvl8pPr>
            <a:lvl9pPr marL="3886200" indent="-228600" algn="ctr" eaLnBrk="0" fontAlgn="base" hangingPunct="0">
              <a:spcBef>
                <a:spcPct val="0"/>
              </a:spcBef>
              <a:spcAft>
                <a:spcPct val="0"/>
              </a:spcAft>
              <a:defRPr sz="2800">
                <a:solidFill>
                  <a:srgbClr val="B9B9BB"/>
                </a:solidFill>
                <a:latin typeface="Arial" charset="0"/>
                <a:cs typeface="Arial" charset="0"/>
              </a:defRPr>
            </a:lvl9pPr>
          </a:lstStyle>
          <a:p>
            <a:pPr algn="l" eaLnBrk="1" hangingPunct="1"/>
            <a:endParaRPr lang="en-US" altLang="en-US" sz="1800" dirty="0">
              <a:solidFill>
                <a:schemeClr val="tx1"/>
              </a:solidFill>
            </a:endParaRPr>
          </a:p>
        </p:txBody>
      </p:sp>
      <p:sp>
        <p:nvSpPr>
          <p:cNvPr id="37901" name="Rectangle 1"/>
          <p:cNvSpPr>
            <a:spLocks noChangeArrowheads="1"/>
          </p:cNvSpPr>
          <p:nvPr/>
        </p:nvSpPr>
        <p:spPr bwMode="auto">
          <a:xfrm>
            <a:off x="1592263" y="2819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2" name="Rectangle 2"/>
          <p:cNvSpPr>
            <a:spLocks noChangeArrowheads="1"/>
          </p:cNvSpPr>
          <p:nvPr/>
        </p:nvSpPr>
        <p:spPr bwMode="auto">
          <a:xfrm>
            <a:off x="1649413" y="31543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37903" name="Rectangle 1"/>
          <p:cNvSpPr>
            <a:spLocks noChangeArrowheads="1"/>
          </p:cNvSpPr>
          <p:nvPr/>
        </p:nvSpPr>
        <p:spPr bwMode="auto">
          <a:xfrm>
            <a:off x="1649413" y="22828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rgbClr val="0095AA"/>
              </a:buClr>
              <a:buFont typeface="Arial" charset="0"/>
              <a:buChar char="•"/>
              <a:tabLst>
                <a:tab pos="365125" algn="l"/>
                <a:tab pos="822325" algn="l"/>
                <a:tab pos="3840163" algn="l"/>
              </a:tabLst>
              <a:defRPr sz="2800">
                <a:solidFill>
                  <a:schemeClr val="tx1"/>
                </a:solidFill>
                <a:latin typeface="Arial" charset="0"/>
                <a:ea typeface="ＭＳ Ｐゴシック" pitchFamily="34" charset="-128"/>
              </a:defRPr>
            </a:lvl1pPr>
            <a:lvl2pPr marL="742950" indent="-28575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2pPr>
            <a:lvl3pPr marL="1143000" indent="-228600" eaLnBrk="0" hangingPunct="0">
              <a:spcBef>
                <a:spcPct val="20000"/>
              </a:spcBef>
              <a:buClr>
                <a:srgbClr val="0095AA"/>
              </a:buClr>
              <a:buFont typeface="Arial" charset="0"/>
              <a:buChar char="•"/>
              <a:tabLst>
                <a:tab pos="365125" algn="l"/>
                <a:tab pos="822325" algn="l"/>
                <a:tab pos="3840163" algn="l"/>
              </a:tabLst>
              <a:defRPr sz="2400">
                <a:solidFill>
                  <a:schemeClr val="tx1"/>
                </a:solidFill>
                <a:latin typeface="Arial" charset="0"/>
                <a:ea typeface="ＭＳ Ｐゴシック" pitchFamily="34" charset="-128"/>
              </a:defRPr>
            </a:lvl3pPr>
            <a:lvl4pPr marL="1600200" indent="-228600" eaLnBrk="0" hangingPunct="0">
              <a:spcBef>
                <a:spcPct val="20000"/>
              </a:spcBef>
              <a:buClr>
                <a:schemeClr val="accent2"/>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4pPr>
            <a:lvl5pPr marL="2057400" indent="-228600" eaLnBrk="0" hangingPunct="0">
              <a:spcBef>
                <a:spcPct val="20000"/>
              </a:spcBef>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5AA"/>
              </a:buClr>
              <a:buFont typeface="Arial" charset="0"/>
              <a:buChar char="»"/>
              <a:tabLst>
                <a:tab pos="365125" algn="l"/>
                <a:tab pos="822325" algn="l"/>
                <a:tab pos="3840163" algn="l"/>
              </a:tabLst>
              <a:defRPr sz="2000">
                <a:solidFill>
                  <a:schemeClr val="tx1"/>
                </a:solidFill>
                <a:latin typeface="Arial" charset="0"/>
                <a:ea typeface="ＭＳ Ｐゴシック" pitchFamily="34" charset="-128"/>
              </a:defRPr>
            </a:lvl9pPr>
          </a:lstStyle>
          <a:p>
            <a:pPr eaLnBrk="1" hangingPunct="1">
              <a:spcBef>
                <a:spcPct val="0"/>
              </a:spcBef>
              <a:buClrTx/>
              <a:buFontTx/>
              <a:buNone/>
            </a:pPr>
            <a:endParaRPr lang="en-US" altLang="en-US" sz="1800" dirty="0"/>
          </a:p>
        </p:txBody>
      </p:sp>
      <p:sp>
        <p:nvSpPr>
          <p:cNvPr id="2" name="Content Placeholder 1"/>
          <p:cNvSpPr>
            <a:spLocks noGrp="1"/>
          </p:cNvSpPr>
          <p:nvPr>
            <p:ph idx="1"/>
          </p:nvPr>
        </p:nvSpPr>
        <p:spPr>
          <a:xfrm>
            <a:off x="468313" y="1140904"/>
            <a:ext cx="8229600" cy="2575420"/>
          </a:xfrm>
        </p:spPr>
        <p:txBody>
          <a:bodyPr/>
          <a:lstStyle/>
          <a:p>
            <a:endParaRPr lang="en-GB" sz="16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25" y="1128349"/>
            <a:ext cx="4674805" cy="3376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2671" y="4706224"/>
            <a:ext cx="8330267" cy="1892826"/>
          </a:xfrm>
          <a:prstGeom prst="rect">
            <a:avLst/>
          </a:prstGeom>
          <a:noFill/>
        </p:spPr>
        <p:txBody>
          <a:bodyPr wrap="square" rtlCol="0">
            <a:spAutoFit/>
          </a:bodyPr>
          <a:lstStyle/>
          <a:p>
            <a:pPr algn="l"/>
            <a:r>
              <a:rPr lang="en-GB" sz="900" dirty="0" smtClean="0">
                <a:solidFill>
                  <a:schemeClr val="tx1"/>
                </a:solidFill>
              </a:rPr>
              <a:t>SpaceX</a:t>
            </a:r>
            <a:r>
              <a:rPr lang="en-GB" sz="900" dirty="0">
                <a:solidFill>
                  <a:schemeClr val="tx1"/>
                </a:solidFill>
              </a:rPr>
              <a:t>, OneWeb, Telesat, O3b Networks and Theia Holdings </a:t>
            </a:r>
            <a:r>
              <a:rPr lang="en-GB" sz="900" dirty="0" smtClean="0">
                <a:solidFill>
                  <a:schemeClr val="tx1"/>
                </a:solidFill>
              </a:rPr>
              <a:t> submissions to the FCC for </a:t>
            </a:r>
            <a:r>
              <a:rPr lang="en-GB" sz="900" dirty="0">
                <a:solidFill>
                  <a:schemeClr val="tx1"/>
                </a:solidFill>
              </a:rPr>
              <a:t>V-band satellites in non-geosynchronous orbits to provide communications services in the United States and elsewhere. </a:t>
            </a:r>
          </a:p>
          <a:p>
            <a:pPr algn="l"/>
            <a:r>
              <a:rPr lang="en-GB" sz="900" dirty="0">
                <a:solidFill>
                  <a:schemeClr val="tx1"/>
                </a:solidFill>
              </a:rPr>
              <a:t>Boeing </a:t>
            </a:r>
            <a:r>
              <a:rPr lang="en-GB" sz="900" dirty="0" smtClean="0">
                <a:solidFill>
                  <a:schemeClr val="tx1"/>
                </a:solidFill>
              </a:rPr>
              <a:t>submission to </a:t>
            </a:r>
            <a:r>
              <a:rPr lang="en-GB" sz="900" dirty="0">
                <a:solidFill>
                  <a:schemeClr val="tx1"/>
                </a:solidFill>
              </a:rPr>
              <a:t>use </a:t>
            </a:r>
            <a:r>
              <a:rPr lang="en-GB" sz="900" dirty="0" smtClean="0">
                <a:solidFill>
                  <a:schemeClr val="tx1"/>
                </a:solidFill>
              </a:rPr>
              <a:t>37.5 </a:t>
            </a:r>
            <a:r>
              <a:rPr lang="en-GB" sz="900" dirty="0">
                <a:solidFill>
                  <a:schemeClr val="tx1"/>
                </a:solidFill>
              </a:rPr>
              <a:t>to 42.5 GHz range of V-band for downlinking from spacecraft to terminals on Earth, and </a:t>
            </a:r>
            <a:r>
              <a:rPr lang="en-GB" sz="900" dirty="0" smtClean="0">
                <a:solidFill>
                  <a:schemeClr val="tx1"/>
                </a:solidFill>
              </a:rPr>
              <a:t>47.2 </a:t>
            </a:r>
            <a:r>
              <a:rPr lang="en-GB" sz="900" dirty="0">
                <a:solidFill>
                  <a:schemeClr val="tx1"/>
                </a:solidFill>
              </a:rPr>
              <a:t>to 50.2 GHz and 50.4 to 52.4 GHz) for uplinking back to the </a:t>
            </a:r>
            <a:r>
              <a:rPr lang="en-GB" sz="900" dirty="0" smtClean="0">
                <a:solidFill>
                  <a:schemeClr val="tx1"/>
                </a:solidFill>
              </a:rPr>
              <a:t>satellites using </a:t>
            </a:r>
            <a:r>
              <a:rPr lang="en-GB" sz="900" dirty="0">
                <a:solidFill>
                  <a:schemeClr val="tx1"/>
                </a:solidFill>
              </a:rPr>
              <a:t>1,396 to 2,956 low-Earth orbit (LEO) satellites </a:t>
            </a:r>
            <a:r>
              <a:rPr lang="en-GB" sz="900" dirty="0" smtClean="0">
                <a:solidFill>
                  <a:schemeClr val="tx1"/>
                </a:solidFill>
              </a:rPr>
              <a:t>.</a:t>
            </a:r>
            <a:endParaRPr lang="en-GB" sz="900" dirty="0">
              <a:solidFill>
                <a:schemeClr val="tx1"/>
              </a:solidFill>
            </a:endParaRPr>
          </a:p>
          <a:p>
            <a:pPr algn="l"/>
            <a:r>
              <a:rPr lang="en-GB" sz="900" dirty="0" smtClean="0">
                <a:solidFill>
                  <a:schemeClr val="tx1"/>
                </a:solidFill>
              </a:rPr>
              <a:t>SpaceX proposes </a:t>
            </a:r>
            <a:r>
              <a:rPr lang="en-GB" sz="900" dirty="0">
                <a:solidFill>
                  <a:schemeClr val="tx1"/>
                </a:solidFill>
              </a:rPr>
              <a:t>a “VLEO,” or V-band low-Earth orbit (LEO) constellation of 7,518 satellites to follow the operator’s initially proposed 4,425 satellites that would function in Ka- and Ku-band. </a:t>
            </a:r>
            <a:r>
              <a:rPr lang="en-GB" sz="900" dirty="0" smtClean="0">
                <a:solidFill>
                  <a:schemeClr val="tx1"/>
                </a:solidFill>
              </a:rPr>
              <a:t>Canada-based </a:t>
            </a:r>
            <a:r>
              <a:rPr lang="en-GB" sz="900" dirty="0">
                <a:solidFill>
                  <a:schemeClr val="tx1"/>
                </a:solidFill>
              </a:rPr>
              <a:t>Telesat describes its V-band LEO constellation as one that “will follow closely the design of the Ka-band LEO Constellation,” </a:t>
            </a:r>
            <a:r>
              <a:rPr lang="en-GB" sz="900" dirty="0" smtClean="0">
                <a:solidFill>
                  <a:schemeClr val="tx1"/>
                </a:solidFill>
              </a:rPr>
              <a:t> using 117 satellites not counting spares </a:t>
            </a:r>
            <a:r>
              <a:rPr lang="en-GB" sz="900" dirty="0">
                <a:solidFill>
                  <a:schemeClr val="tx1"/>
                </a:solidFill>
              </a:rPr>
              <a:t>as a second-generation </a:t>
            </a:r>
            <a:r>
              <a:rPr lang="en-GB" sz="900" dirty="0" smtClean="0">
                <a:solidFill>
                  <a:schemeClr val="tx1"/>
                </a:solidFill>
              </a:rPr>
              <a:t>overlay. Theia </a:t>
            </a:r>
            <a:r>
              <a:rPr lang="en-GB" sz="900" dirty="0">
                <a:solidFill>
                  <a:schemeClr val="tx1"/>
                </a:solidFill>
              </a:rPr>
              <a:t>asked the FCC to allow it to use V-band frequencies for gateways on the ground that would have originally only used Ka-band. </a:t>
            </a:r>
            <a:r>
              <a:rPr lang="en-GB" sz="900" dirty="0" smtClean="0">
                <a:solidFill>
                  <a:schemeClr val="tx1"/>
                </a:solidFill>
              </a:rPr>
              <a:t> OneWeb wants </a:t>
            </a:r>
            <a:r>
              <a:rPr lang="en-GB" sz="900" dirty="0">
                <a:solidFill>
                  <a:schemeClr val="tx1"/>
                </a:solidFill>
              </a:rPr>
              <a:t>to operate a “sub-constellation” of 720 LEO V-band satellites at 1,200 </a:t>
            </a:r>
            <a:r>
              <a:rPr lang="en-GB" sz="900" dirty="0" smtClean="0">
                <a:solidFill>
                  <a:schemeClr val="tx1"/>
                </a:solidFill>
              </a:rPr>
              <a:t>kilometres, </a:t>
            </a:r>
            <a:r>
              <a:rPr lang="en-GB" sz="900" dirty="0">
                <a:solidFill>
                  <a:schemeClr val="tx1"/>
                </a:solidFill>
              </a:rPr>
              <a:t>and another constellation in Medium Earth Orbit (MEO) of 1,280 </a:t>
            </a:r>
            <a:r>
              <a:rPr lang="en-GB" sz="900" dirty="0" smtClean="0">
                <a:solidFill>
                  <a:schemeClr val="tx1"/>
                </a:solidFill>
              </a:rPr>
              <a:t>satellites expanding the OneWeb constellation by 2000 satellites. Traffic would be dynamically assigned </a:t>
            </a:r>
            <a:r>
              <a:rPr lang="en-GB" sz="900" dirty="0">
                <a:solidFill>
                  <a:schemeClr val="tx1"/>
                </a:solidFill>
              </a:rPr>
              <a:t>between the LEO and MEO V-band constellations based on service requirements and the data traffic within coverage areas.</a:t>
            </a:r>
          </a:p>
          <a:p>
            <a:pPr algn="l"/>
            <a:r>
              <a:rPr lang="en-GB" sz="900" dirty="0">
                <a:solidFill>
                  <a:schemeClr val="tx1"/>
                </a:solidFill>
              </a:rPr>
              <a:t>OneWeb’s application for MEO follows that of ViaSat’s in November for 24 MEO satellites to augment </a:t>
            </a:r>
            <a:r>
              <a:rPr lang="en-GB" sz="900" dirty="0" smtClean="0">
                <a:solidFill>
                  <a:schemeClr val="tx1"/>
                </a:solidFill>
              </a:rPr>
              <a:t> Viasat 3, </a:t>
            </a:r>
            <a:r>
              <a:rPr lang="en-GB" sz="900" dirty="0">
                <a:solidFill>
                  <a:schemeClr val="tx1"/>
                </a:solidFill>
              </a:rPr>
              <a:t>the company’s trio of terabit-per-second-throughput satellites currently underway. </a:t>
            </a:r>
            <a:r>
              <a:rPr lang="en-GB" sz="900" dirty="0" smtClean="0">
                <a:solidFill>
                  <a:schemeClr val="tx1"/>
                </a:solidFill>
              </a:rPr>
              <a:t>Viasat </a:t>
            </a:r>
            <a:r>
              <a:rPr lang="en-GB" sz="900" dirty="0">
                <a:solidFill>
                  <a:schemeClr val="tx1"/>
                </a:solidFill>
              </a:rPr>
              <a:t>bundled its request for use of V-band together with its application for MEO Ka-band. O3b </a:t>
            </a:r>
            <a:r>
              <a:rPr lang="en-GB" sz="900" dirty="0" smtClean="0">
                <a:solidFill>
                  <a:schemeClr val="tx1"/>
                </a:solidFill>
              </a:rPr>
              <a:t> </a:t>
            </a:r>
            <a:r>
              <a:rPr lang="en-GB" sz="900" dirty="0">
                <a:solidFill>
                  <a:schemeClr val="tx1"/>
                </a:solidFill>
              </a:rPr>
              <a:t>wants market access to V-band for up to 24 additional satellites that would operate in a circular equatorial orbit as a constellation called </a:t>
            </a:r>
            <a:r>
              <a:rPr lang="en-GB" sz="900" dirty="0" smtClean="0">
                <a:solidFill>
                  <a:schemeClr val="tx1"/>
                </a:solidFill>
              </a:rPr>
              <a:t>O3bN</a:t>
            </a:r>
            <a:endParaRPr lang="en-GB" dirty="0"/>
          </a:p>
        </p:txBody>
      </p:sp>
    </p:spTree>
    <p:extLst>
      <p:ext uri="{BB962C8B-B14F-4D97-AF65-F5344CB8AC3E}">
        <p14:creationId xmlns:p14="http://schemas.microsoft.com/office/powerpoint/2010/main" val="19843888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New LEOS -</a:t>
            </a:r>
            <a:r>
              <a:rPr lang="en-GB" sz="2800" dirty="0" err="1" smtClean="0">
                <a:ea typeface="ＭＳ Ｐゴシック" pitchFamily="30" charset="-128"/>
                <a:cs typeface="ＭＳ Ｐゴシック" pitchFamily="30" charset="-128"/>
              </a:rPr>
              <a:t>TeleSAT</a:t>
            </a:r>
            <a:endParaRPr lang="en-GB" sz="2800" dirty="0" smtClean="0">
              <a:ea typeface="ＭＳ Ｐゴシック" pitchFamily="30" charset="-128"/>
              <a:cs typeface="ＭＳ Ｐゴシック" pitchFamily="30" charset="-128"/>
            </a:endParaRPr>
          </a:p>
        </p:txBody>
      </p:sp>
      <p:sp>
        <p:nvSpPr>
          <p:cNvPr id="2" name="Content Placeholder 1"/>
          <p:cNvSpPr>
            <a:spLocks noGrp="1"/>
          </p:cNvSpPr>
          <p:nvPr>
            <p:ph idx="1"/>
          </p:nvPr>
        </p:nvSpPr>
        <p:spPr/>
        <p:txBody>
          <a:bodyPr/>
          <a:lstStyle/>
          <a:p>
            <a:r>
              <a:rPr lang="en-GB" sz="2000" dirty="0" smtClean="0"/>
              <a:t>Canadian Based Company</a:t>
            </a:r>
          </a:p>
          <a:p>
            <a:r>
              <a:rPr lang="en-GB" sz="2000" dirty="0" smtClean="0"/>
              <a:t>Background in TV delivery from GEO satellites – adding LEOS to create a hybrid constellation</a:t>
            </a:r>
          </a:p>
          <a:p>
            <a:endParaRPr lang="en-GB" sz="2000" dirty="0" smtClean="0"/>
          </a:p>
          <a:p>
            <a:endParaRPr lang="en-GB" sz="2000" dirty="0"/>
          </a:p>
          <a:p>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01" y="2867112"/>
            <a:ext cx="4029075"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4863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Sky and Space Global (SAS) Cube Sat</a:t>
            </a: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3071" y="1110449"/>
            <a:ext cx="276225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772" y="1115556"/>
            <a:ext cx="2357521" cy="197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73791" y="5625223"/>
            <a:ext cx="6686026" cy="307777"/>
          </a:xfrm>
          <a:prstGeom prst="rect">
            <a:avLst/>
          </a:prstGeom>
          <a:noFill/>
        </p:spPr>
        <p:txBody>
          <a:bodyPr wrap="square" rtlCol="0">
            <a:spAutoFit/>
          </a:bodyPr>
          <a:lstStyle/>
          <a:p>
            <a:endParaRPr lang="en-GB" sz="14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933" y="3673849"/>
            <a:ext cx="3881896" cy="2363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17951" y="3673849"/>
            <a:ext cx="3254929" cy="1569660"/>
          </a:xfrm>
          <a:prstGeom prst="rect">
            <a:avLst/>
          </a:prstGeom>
          <a:noFill/>
        </p:spPr>
        <p:txBody>
          <a:bodyPr wrap="square" rtlCol="0">
            <a:spAutoFit/>
          </a:bodyPr>
          <a:lstStyle/>
          <a:p>
            <a:r>
              <a:rPr lang="en-GB" sz="1200" dirty="0" smtClean="0">
                <a:solidFill>
                  <a:schemeClr val="tx1"/>
                </a:solidFill>
              </a:rPr>
              <a:t>Initially 15 degrees north to 15 degrees south</a:t>
            </a:r>
          </a:p>
          <a:p>
            <a:r>
              <a:rPr lang="en-GB" sz="1200" dirty="0" smtClean="0">
                <a:solidFill>
                  <a:schemeClr val="tx1"/>
                </a:solidFill>
              </a:rPr>
              <a:t>UK registered company</a:t>
            </a:r>
          </a:p>
          <a:p>
            <a:r>
              <a:rPr lang="en-GB" sz="1200" dirty="0">
                <a:solidFill>
                  <a:schemeClr val="tx1"/>
                </a:solidFill>
              </a:rPr>
              <a:t>2016 </a:t>
            </a:r>
            <a:r>
              <a:rPr lang="en-GB" sz="1200" dirty="0" smtClean="0">
                <a:solidFill>
                  <a:schemeClr val="tx1"/>
                </a:solidFill>
              </a:rPr>
              <a:t>raised </a:t>
            </a:r>
            <a:r>
              <a:rPr lang="en-GB" sz="1200" dirty="0">
                <a:solidFill>
                  <a:schemeClr val="tx1"/>
                </a:solidFill>
              </a:rPr>
              <a:t>$4.5 million in capital and began trading on the Australian Securities Exchange</a:t>
            </a:r>
            <a:r>
              <a:rPr lang="en-GB" sz="1200" dirty="0" smtClean="0">
                <a:solidFill>
                  <a:schemeClr val="tx1"/>
                </a:solidFill>
              </a:rPr>
              <a:t>.</a:t>
            </a:r>
          </a:p>
          <a:p>
            <a:r>
              <a:rPr lang="en-GB" sz="1200" dirty="0" smtClean="0">
                <a:solidFill>
                  <a:schemeClr val="tx1"/>
                </a:solidFill>
              </a:rPr>
              <a:t>First  three satellites launched as a piggy back with ISRO</a:t>
            </a:r>
          </a:p>
          <a:p>
            <a:r>
              <a:rPr lang="en-GB" sz="1200" dirty="0" smtClean="0">
                <a:solidFill>
                  <a:schemeClr val="tx1"/>
                </a:solidFill>
              </a:rPr>
              <a:t>Follow on agreement with Virgin Galactic</a:t>
            </a:r>
            <a:r>
              <a:rPr lang="en-GB" sz="1200" dirty="0">
                <a:solidFill>
                  <a:schemeClr val="tx1"/>
                </a:solidFill>
              </a:rPr>
              <a:t> </a:t>
            </a:r>
            <a:endParaRPr lang="en-GB" sz="1200" dirty="0" smtClean="0">
              <a:solidFill>
                <a:schemeClr val="tx1"/>
              </a:solidFill>
            </a:endParaRPr>
          </a:p>
        </p:txBody>
      </p:sp>
    </p:spTree>
    <p:extLst>
      <p:ext uri="{BB962C8B-B14F-4D97-AF65-F5344CB8AC3E}">
        <p14:creationId xmlns:p14="http://schemas.microsoft.com/office/powerpoint/2010/main" val="36141616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Sky and Space Global</a:t>
            </a:r>
          </a:p>
        </p:txBody>
      </p:sp>
      <p:sp>
        <p:nvSpPr>
          <p:cNvPr id="9" name="TextBox 8"/>
          <p:cNvSpPr txBox="1"/>
          <p:nvPr/>
        </p:nvSpPr>
        <p:spPr>
          <a:xfrm>
            <a:off x="1073791" y="5625223"/>
            <a:ext cx="6686026" cy="307777"/>
          </a:xfrm>
          <a:prstGeom prst="rect">
            <a:avLst/>
          </a:prstGeom>
          <a:noFill/>
        </p:spPr>
        <p:txBody>
          <a:bodyPr wrap="square" rtlCol="0">
            <a:spAutoFit/>
          </a:bodyPr>
          <a:lstStyle/>
          <a:p>
            <a:endParaRPr lang="en-GB" sz="14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3508" y="1443038"/>
            <a:ext cx="4939209" cy="5049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3289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Sky and Space Global (AMOS)</a:t>
            </a:r>
          </a:p>
        </p:txBody>
      </p:sp>
      <p:sp>
        <p:nvSpPr>
          <p:cNvPr id="9" name="TextBox 8"/>
          <p:cNvSpPr txBox="1"/>
          <p:nvPr/>
        </p:nvSpPr>
        <p:spPr>
          <a:xfrm>
            <a:off x="1073791" y="5625223"/>
            <a:ext cx="6686026" cy="307777"/>
          </a:xfrm>
          <a:prstGeom prst="rect">
            <a:avLst/>
          </a:prstGeom>
          <a:noFill/>
        </p:spPr>
        <p:txBody>
          <a:bodyPr wrap="square" rtlCol="0">
            <a:spAutoFit/>
          </a:bodyPr>
          <a:lstStyle/>
          <a:p>
            <a:endParaRPr lang="en-GB" sz="14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9535" y="1628775"/>
            <a:ext cx="6407156"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39027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Sky and Space Global (SAS)</a:t>
            </a:r>
          </a:p>
        </p:txBody>
      </p:sp>
      <p:sp>
        <p:nvSpPr>
          <p:cNvPr id="9" name="TextBox 8"/>
          <p:cNvSpPr txBox="1"/>
          <p:nvPr/>
        </p:nvSpPr>
        <p:spPr>
          <a:xfrm>
            <a:off x="1073791" y="5625223"/>
            <a:ext cx="6686026" cy="307777"/>
          </a:xfrm>
          <a:prstGeom prst="rect">
            <a:avLst/>
          </a:prstGeom>
          <a:noFill/>
        </p:spPr>
        <p:txBody>
          <a:bodyPr wrap="square" rtlCol="0">
            <a:spAutoFit/>
          </a:bodyPr>
          <a:lstStyle/>
          <a:p>
            <a:endParaRPr lang="en-GB" sz="14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7816" y="1628775"/>
            <a:ext cx="5910594"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3672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Sky and Space Global</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5500" y="2524919"/>
            <a:ext cx="7515225"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7622" y="5494789"/>
            <a:ext cx="7751428" cy="338554"/>
          </a:xfrm>
          <a:prstGeom prst="rect">
            <a:avLst/>
          </a:prstGeom>
          <a:noFill/>
        </p:spPr>
        <p:txBody>
          <a:bodyPr wrap="square" rtlCol="0">
            <a:spAutoFit/>
          </a:bodyPr>
          <a:lstStyle/>
          <a:p>
            <a:r>
              <a:rPr lang="en-GB" sz="1600" dirty="0">
                <a:solidFill>
                  <a:schemeClr val="tx1"/>
                </a:solidFill>
              </a:rPr>
              <a:t>https://www.skyandspace.global/investors/investor-presentation/</a:t>
            </a:r>
          </a:p>
        </p:txBody>
      </p:sp>
    </p:spTree>
    <p:extLst>
      <p:ext uri="{BB962C8B-B14F-4D97-AF65-F5344CB8AC3E}">
        <p14:creationId xmlns:p14="http://schemas.microsoft.com/office/powerpoint/2010/main" val="40417484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Sky and Space Global</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5538" y="1628775"/>
            <a:ext cx="6535149"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3942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Globalstar</a:t>
            </a:r>
          </a:p>
        </p:txBody>
      </p:sp>
      <p:sp>
        <p:nvSpPr>
          <p:cNvPr id="2" name="Content Placeholder 1"/>
          <p:cNvSpPr>
            <a:spLocks noGrp="1"/>
          </p:cNvSpPr>
          <p:nvPr>
            <p:ph idx="1"/>
          </p:nvPr>
        </p:nvSpPr>
        <p:spPr>
          <a:xfrm>
            <a:off x="392812" y="1712666"/>
            <a:ext cx="7610285" cy="3916348"/>
          </a:xfrm>
        </p:spPr>
        <p:txBody>
          <a:bodyPr/>
          <a:lstStyle/>
          <a:p>
            <a:r>
              <a:rPr lang="en-GB" sz="2000" dirty="0" smtClean="0"/>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1023938"/>
            <a:ext cx="8886825"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33014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Sky and Space Global</a:t>
            </a: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9325" y="2034381"/>
            <a:ext cx="7267575"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28873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Sky and Space Global</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30546" y="1628775"/>
            <a:ext cx="3905133"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2362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SAS Spectrum</a:t>
            </a:r>
          </a:p>
        </p:txBody>
      </p:sp>
      <p:sp>
        <p:nvSpPr>
          <p:cNvPr id="2" name="Content Placeholder 1"/>
          <p:cNvSpPr>
            <a:spLocks noGrp="1"/>
          </p:cNvSpPr>
          <p:nvPr>
            <p:ph idx="1"/>
          </p:nvPr>
        </p:nvSpPr>
        <p:spPr/>
        <p:txBody>
          <a:bodyPr/>
          <a:lstStyle/>
          <a:p>
            <a:r>
              <a:rPr lang="en-GB" sz="1800" dirty="0"/>
              <a:t>Sky and Space </a:t>
            </a:r>
            <a:r>
              <a:rPr lang="en-GB" sz="1800" dirty="0" err="1"/>
              <a:t>Global's</a:t>
            </a:r>
            <a:r>
              <a:rPr lang="en-GB" sz="1800" dirty="0"/>
              <a:t> constellation is planned to use spectrum in the </a:t>
            </a:r>
            <a:r>
              <a:rPr lang="en-GB" sz="1800" dirty="0">
                <a:hlinkClick r:id="rId2" tooltip="S band"/>
              </a:rPr>
              <a:t>S band</a:t>
            </a:r>
            <a:r>
              <a:rPr lang="en-GB" sz="1800" dirty="0"/>
              <a:t> and </a:t>
            </a:r>
            <a:r>
              <a:rPr lang="en-GB" sz="1800" dirty="0">
                <a:hlinkClick r:id="rId3" tooltip="L band"/>
              </a:rPr>
              <a:t>L band</a:t>
            </a:r>
            <a:r>
              <a:rPr lang="en-GB" sz="1800" dirty="0"/>
              <a:t> for mobile communication coverage, S band for inter-satellite links and </a:t>
            </a:r>
            <a:r>
              <a:rPr lang="en-GB" sz="1800" dirty="0" smtClean="0"/>
              <a:t>S </a:t>
            </a:r>
            <a:r>
              <a:rPr lang="en-GB" sz="1800" dirty="0"/>
              <a:t>band and </a:t>
            </a:r>
            <a:r>
              <a:rPr lang="en-GB" sz="1800" dirty="0">
                <a:hlinkClick r:id="rId4" tooltip="UHF"/>
              </a:rPr>
              <a:t>UHF</a:t>
            </a:r>
            <a:r>
              <a:rPr lang="en-GB" sz="1800" dirty="0"/>
              <a:t> for mission </a:t>
            </a:r>
            <a:r>
              <a:rPr lang="en-GB" sz="1800" dirty="0" smtClean="0"/>
              <a:t>control</a:t>
            </a:r>
          </a:p>
          <a:p>
            <a:r>
              <a:rPr lang="en-GB" sz="1800" dirty="0" smtClean="0"/>
              <a:t>On </a:t>
            </a:r>
            <a:r>
              <a:rPr lang="en-GB" sz="1800" dirty="0"/>
              <a:t>27 September 2016 the company announced that it has received approval from the </a:t>
            </a:r>
            <a:r>
              <a:rPr lang="en-GB" sz="1800" dirty="0">
                <a:hlinkClick r:id="rId5" tooltip="Ministry of Defence (United Kingdom)"/>
              </a:rPr>
              <a:t>United Kingdom's Ministry of Defence</a:t>
            </a:r>
            <a:r>
              <a:rPr lang="en-GB" sz="1800" dirty="0"/>
              <a:t> to use its UHF frequencies for command and telemetry of the three demonstration satellites until the end of 2019 with the possibility to extend this </a:t>
            </a:r>
            <a:r>
              <a:rPr lang="en-GB" sz="1800" dirty="0" smtClean="0"/>
              <a:t>timeframe</a:t>
            </a:r>
          </a:p>
          <a:p>
            <a:r>
              <a:rPr lang="en-GB" sz="1800" dirty="0"/>
              <a:t>Through </a:t>
            </a:r>
            <a:r>
              <a:rPr lang="en-GB" sz="1800" b="1" dirty="0"/>
              <a:t>Ofcom</a:t>
            </a:r>
            <a:r>
              <a:rPr lang="en-GB" sz="1800" dirty="0"/>
              <a:t>, the United Kingdom’s communications regulatory body, Sky and Space Global gained approval to use S-band spectrum from the </a:t>
            </a:r>
            <a:r>
              <a:rPr lang="en-GB" sz="1800" b="1" dirty="0"/>
              <a:t>International Telecommunications Union</a:t>
            </a:r>
            <a:r>
              <a:rPr lang="en-GB" sz="1800" dirty="0"/>
              <a:t>(ITU). </a:t>
            </a:r>
          </a:p>
          <a:p>
            <a:endParaRPr lang="en-GB" sz="1800" dirty="0"/>
          </a:p>
        </p:txBody>
      </p:sp>
    </p:spTree>
    <p:extLst>
      <p:ext uri="{BB962C8B-B14F-4D97-AF65-F5344CB8AC3E}">
        <p14:creationId xmlns:p14="http://schemas.microsoft.com/office/powerpoint/2010/main" val="5978985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Gomspace L band and S band transceivers</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1893" y="1393885"/>
            <a:ext cx="4309397"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9235" y="1384839"/>
            <a:ext cx="341947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93495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Gomspace</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1231" y="1484313"/>
            <a:ext cx="6523763" cy="453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52853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Gomspace</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7584" y="1628775"/>
            <a:ext cx="7371057"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84984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Gomspace</a:t>
            </a:r>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9761" y="1628775"/>
            <a:ext cx="7906703"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555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Gomspace</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1319" y="1628775"/>
            <a:ext cx="7183587"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99661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Gomspace</a:t>
            </a: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5962" y="1628775"/>
            <a:ext cx="7294302"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9204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Gomspace</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5848" y="1628775"/>
            <a:ext cx="7334529"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026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Globalstar</a:t>
            </a:r>
          </a:p>
        </p:txBody>
      </p:sp>
      <p:sp>
        <p:nvSpPr>
          <p:cNvPr id="2" name="Content Placeholder 1"/>
          <p:cNvSpPr>
            <a:spLocks noGrp="1"/>
          </p:cNvSpPr>
          <p:nvPr>
            <p:ph idx="1"/>
          </p:nvPr>
        </p:nvSpPr>
        <p:spPr>
          <a:xfrm>
            <a:off x="392812" y="1712666"/>
            <a:ext cx="7610285" cy="3916348"/>
          </a:xfrm>
        </p:spPr>
        <p:txBody>
          <a:bodyPr/>
          <a:lstStyle/>
          <a:p>
            <a:r>
              <a:rPr lang="en-GB" sz="2000" dirty="0" smtClean="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756" y="1250878"/>
            <a:ext cx="7149343" cy="4157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0510" y="5721292"/>
            <a:ext cx="7323589" cy="923330"/>
          </a:xfrm>
          <a:prstGeom prst="rect">
            <a:avLst/>
          </a:prstGeom>
          <a:noFill/>
        </p:spPr>
        <p:txBody>
          <a:bodyPr wrap="square" rtlCol="0">
            <a:spAutoFit/>
          </a:bodyPr>
          <a:lstStyle/>
          <a:p>
            <a:r>
              <a:rPr lang="en-GB" sz="1800" b="1" dirty="0" smtClean="0">
                <a:solidFill>
                  <a:schemeClr val="tx1"/>
                </a:solidFill>
              </a:rPr>
              <a:t>Band 7 FDD Mob TX 2500-2570 Mob RX 2620-2690 MHz</a:t>
            </a:r>
          </a:p>
          <a:p>
            <a:r>
              <a:rPr lang="en-GB" sz="1800" b="1" dirty="0" smtClean="0">
                <a:solidFill>
                  <a:schemeClr val="tx1"/>
                </a:solidFill>
              </a:rPr>
              <a:t>Band 41 TDD 2496-2690 MHz (194 MHz)</a:t>
            </a:r>
          </a:p>
          <a:p>
            <a:r>
              <a:rPr lang="en-GB" sz="1800" b="1" dirty="0" smtClean="0">
                <a:solidFill>
                  <a:schemeClr val="tx1"/>
                </a:solidFill>
              </a:rPr>
              <a:t>5 GHz Wi-Fi</a:t>
            </a:r>
            <a:endParaRPr lang="en-GB" sz="1800" b="1" dirty="0">
              <a:solidFill>
                <a:schemeClr val="tx1"/>
              </a:solidFill>
            </a:endParaRPr>
          </a:p>
        </p:txBody>
      </p:sp>
    </p:spTree>
    <p:extLst>
      <p:ext uri="{BB962C8B-B14F-4D97-AF65-F5344CB8AC3E}">
        <p14:creationId xmlns:p14="http://schemas.microsoft.com/office/powerpoint/2010/main" val="31467258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Space Sensing- Planet Labs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9073" y="1184159"/>
            <a:ext cx="5591301"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45578" y="5838738"/>
            <a:ext cx="5394121" cy="523220"/>
          </a:xfrm>
          <a:prstGeom prst="rect">
            <a:avLst/>
          </a:prstGeom>
          <a:noFill/>
        </p:spPr>
        <p:txBody>
          <a:bodyPr wrap="square" rtlCol="0">
            <a:spAutoFit/>
          </a:bodyPr>
          <a:lstStyle/>
          <a:p>
            <a:r>
              <a:rPr lang="en-GB" dirty="0"/>
              <a:t>https://www.planet.com/</a:t>
            </a:r>
          </a:p>
        </p:txBody>
      </p:sp>
    </p:spTree>
    <p:extLst>
      <p:ext uri="{BB962C8B-B14F-4D97-AF65-F5344CB8AC3E}">
        <p14:creationId xmlns:p14="http://schemas.microsoft.com/office/powerpoint/2010/main" val="1665274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Space Sensing- Planet Labs</a:t>
            </a:r>
          </a:p>
        </p:txBody>
      </p:sp>
      <p:sp>
        <p:nvSpPr>
          <p:cNvPr id="3" name="TextBox 2"/>
          <p:cNvSpPr txBox="1"/>
          <p:nvPr/>
        </p:nvSpPr>
        <p:spPr>
          <a:xfrm>
            <a:off x="1845578" y="5838738"/>
            <a:ext cx="5394121" cy="584775"/>
          </a:xfrm>
          <a:prstGeom prst="rect">
            <a:avLst/>
          </a:prstGeom>
          <a:noFill/>
        </p:spPr>
        <p:txBody>
          <a:bodyPr wrap="square" rtlCol="0">
            <a:spAutoFit/>
          </a:bodyPr>
          <a:lstStyle/>
          <a:p>
            <a:r>
              <a:rPr lang="en-GB" sz="1600" b="1" dirty="0">
                <a:solidFill>
                  <a:schemeClr val="tx1"/>
                </a:solidFill>
                <a:hlinkClick r:id="rId2"/>
              </a:rPr>
              <a:t>https://www.planet.com</a:t>
            </a:r>
            <a:r>
              <a:rPr lang="en-GB" sz="1600" b="1" dirty="0" smtClean="0">
                <a:solidFill>
                  <a:schemeClr val="tx1"/>
                </a:solidFill>
                <a:hlinkClick r:id="rId2"/>
              </a:rPr>
              <a:t>/</a:t>
            </a:r>
            <a:endParaRPr lang="en-GB" sz="1600" b="1" dirty="0" smtClean="0">
              <a:solidFill>
                <a:schemeClr val="tx1"/>
              </a:solidFill>
            </a:endParaRPr>
          </a:p>
          <a:p>
            <a:r>
              <a:rPr lang="en-GB" sz="1600" b="1" dirty="0">
                <a:solidFill>
                  <a:schemeClr val="tx1"/>
                </a:solidFill>
              </a:rPr>
              <a:t>https://theredddesk.org/what-redd</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90000" y="1365708"/>
            <a:ext cx="410527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23096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GNSS</a:t>
            </a: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2546" y="1075101"/>
            <a:ext cx="5392099"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98128" y="1115736"/>
            <a:ext cx="2541865" cy="3323987"/>
          </a:xfrm>
          <a:prstGeom prst="rect">
            <a:avLst/>
          </a:prstGeom>
          <a:noFill/>
        </p:spPr>
        <p:txBody>
          <a:bodyPr wrap="square" rtlCol="0">
            <a:spAutoFit/>
          </a:bodyPr>
          <a:lstStyle/>
          <a:p>
            <a:pPr algn="l"/>
            <a:r>
              <a:rPr lang="en-GB" sz="1400" b="1" dirty="0" smtClean="0">
                <a:solidFill>
                  <a:schemeClr val="tx1"/>
                </a:solidFill>
              </a:rPr>
              <a:t>GPS</a:t>
            </a:r>
            <a:r>
              <a:rPr lang="en-GB" sz="1400" dirty="0">
                <a:solidFill>
                  <a:schemeClr val="tx1"/>
                </a:solidFill>
              </a:rPr>
              <a:t> satellites fly in medium Earth orbit (MEO) at an altitude of </a:t>
            </a:r>
            <a:r>
              <a:rPr lang="en-GB" sz="1400" dirty="0" smtClean="0">
                <a:solidFill>
                  <a:schemeClr val="tx1"/>
                </a:solidFill>
              </a:rPr>
              <a:t>20,200 </a:t>
            </a:r>
            <a:r>
              <a:rPr lang="en-GB" sz="1400" dirty="0">
                <a:solidFill>
                  <a:schemeClr val="tx1"/>
                </a:solidFill>
              </a:rPr>
              <a:t>km </a:t>
            </a:r>
            <a:endParaRPr lang="en-GB" sz="1400" dirty="0" smtClean="0">
              <a:solidFill>
                <a:schemeClr val="tx1"/>
              </a:solidFill>
            </a:endParaRPr>
          </a:p>
          <a:p>
            <a:pPr algn="l"/>
            <a:r>
              <a:rPr lang="en-GB" sz="1400" dirty="0" smtClean="0">
                <a:solidFill>
                  <a:schemeClr val="tx1"/>
                </a:solidFill>
              </a:rPr>
              <a:t>Each </a:t>
            </a:r>
            <a:r>
              <a:rPr lang="en-GB" sz="1400" dirty="0">
                <a:solidFill>
                  <a:schemeClr val="tx1"/>
                </a:solidFill>
              </a:rPr>
              <a:t>satellite circles the Earth twice a day. Enlarge. Expandable 24-Slot satellite </a:t>
            </a:r>
            <a:r>
              <a:rPr lang="en-GB" sz="1400" b="1" dirty="0">
                <a:solidFill>
                  <a:schemeClr val="tx1"/>
                </a:solidFill>
              </a:rPr>
              <a:t>constellation</a:t>
            </a:r>
            <a:r>
              <a:rPr lang="en-GB" sz="1400" dirty="0">
                <a:solidFill>
                  <a:schemeClr val="tx1"/>
                </a:solidFill>
              </a:rPr>
              <a:t>, as defined in the SPS Performance Standard.6 Jun 2017</a:t>
            </a:r>
          </a:p>
          <a:p>
            <a:pPr algn="l"/>
            <a:r>
              <a:rPr lang="en-GB" sz="1400" dirty="0">
                <a:hlinkClick r:id="rId3"/>
              </a:rPr>
              <a:t>GPS.gov: Space Segment</a:t>
            </a:r>
            <a:endParaRPr lang="en-GB" sz="1400" dirty="0"/>
          </a:p>
          <a:p>
            <a:pPr algn="l"/>
            <a:r>
              <a:rPr lang="en-GB" sz="1400" b="1" dirty="0">
                <a:solidFill>
                  <a:schemeClr val="tx1"/>
                </a:solidFill>
              </a:rPr>
              <a:t>www.gps.gov/systems/gps/space/</a:t>
            </a:r>
          </a:p>
          <a:p>
            <a:endParaRPr lang="en-GB" dirty="0"/>
          </a:p>
        </p:txBody>
      </p:sp>
    </p:spTree>
    <p:extLst>
      <p:ext uri="{BB962C8B-B14F-4D97-AF65-F5344CB8AC3E}">
        <p14:creationId xmlns:p14="http://schemas.microsoft.com/office/powerpoint/2010/main" val="33684521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Glonass and GPS</a:t>
            </a:r>
          </a:p>
        </p:txBody>
      </p:sp>
      <p:pic>
        <p:nvPicPr>
          <p:cNvPr id="1741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6138" y="1242882"/>
            <a:ext cx="6459725"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83516" y="5905850"/>
            <a:ext cx="6509856" cy="276999"/>
          </a:xfrm>
          <a:prstGeom prst="rect">
            <a:avLst/>
          </a:prstGeom>
          <a:noFill/>
        </p:spPr>
        <p:txBody>
          <a:bodyPr wrap="square" rtlCol="0">
            <a:spAutoFit/>
          </a:bodyPr>
          <a:lstStyle/>
          <a:p>
            <a:r>
              <a:rPr lang="en-GB" sz="1200" b="1" dirty="0">
                <a:solidFill>
                  <a:schemeClr val="tx1"/>
                </a:solidFill>
              </a:rPr>
              <a:t>https://beebom.com/what-is-glonass-and-how-it-is-different-from-gps/</a:t>
            </a:r>
          </a:p>
        </p:txBody>
      </p:sp>
    </p:spTree>
    <p:extLst>
      <p:ext uri="{BB962C8B-B14F-4D97-AF65-F5344CB8AC3E}">
        <p14:creationId xmlns:p14="http://schemas.microsoft.com/office/powerpoint/2010/main" val="370872802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Glonass and GPS</a:t>
            </a: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7081" y="1628775"/>
            <a:ext cx="4012064"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4876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Other systems</a:t>
            </a:r>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0385" y="1125436"/>
            <a:ext cx="6175122"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63498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Other systems</a:t>
            </a:r>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1225" y="1739106"/>
            <a:ext cx="7343775"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78777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Positioning from LEO constellations</a:t>
            </a:r>
          </a:p>
        </p:txBody>
      </p:sp>
      <p:sp>
        <p:nvSpPr>
          <p:cNvPr id="2" name="Content Placeholder 1"/>
          <p:cNvSpPr>
            <a:spLocks noGrp="1"/>
          </p:cNvSpPr>
          <p:nvPr>
            <p:ph idx="1"/>
          </p:nvPr>
        </p:nvSpPr>
        <p:spPr/>
        <p:txBody>
          <a:bodyPr/>
          <a:lstStyle/>
          <a:p>
            <a:r>
              <a:rPr lang="en-GB" sz="1600" dirty="0"/>
              <a:t>May 23, 2016</a:t>
            </a:r>
          </a:p>
          <a:p>
            <a:r>
              <a:rPr lang="en-GB" sz="1600" dirty="0" smtClean="0"/>
              <a:t>Iridium </a:t>
            </a:r>
            <a:r>
              <a:rPr lang="en-GB" sz="1600" dirty="0"/>
              <a:t>Launches Breakthrough Alternative Global Positioning System (GPS) </a:t>
            </a:r>
            <a:r>
              <a:rPr lang="en-GB" sz="1600" dirty="0" smtClean="0"/>
              <a:t>Service Satellite </a:t>
            </a:r>
            <a:r>
              <a:rPr lang="en-GB" sz="1600" dirty="0"/>
              <a:t>Time and Location (STL) Solution Enables Positioning, Timing and Authentication to Augment GPS Technology for Critical </a:t>
            </a:r>
            <a:r>
              <a:rPr lang="en-GB" sz="1600" dirty="0" smtClean="0"/>
              <a:t>Applications</a:t>
            </a:r>
          </a:p>
          <a:p>
            <a:r>
              <a:rPr lang="en-GB" sz="1600" dirty="0" smtClean="0"/>
              <a:t>High Doppler signature and Ka-band inter satellite switching </a:t>
            </a:r>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a:p>
            <a:r>
              <a:rPr lang="en-GB" sz="1600" dirty="0" smtClean="0"/>
              <a:t>Also available from NEWLEOS for example Space X (optical inter satellite switching) </a:t>
            </a:r>
            <a:endParaRPr lang="en-GB" sz="1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958" y="3094935"/>
            <a:ext cx="4748169" cy="2397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60209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Quazi Zenith constellation for GNSS</a:t>
            </a:r>
          </a:p>
        </p:txBody>
      </p:sp>
      <p:sp>
        <p:nvSpPr>
          <p:cNvPr id="2" name="Content Placeholder 1"/>
          <p:cNvSpPr>
            <a:spLocks noGrp="1"/>
          </p:cNvSpPr>
          <p:nvPr>
            <p:ph idx="1"/>
          </p:nvPr>
        </p:nvSpPr>
        <p:spPr/>
        <p:txBody>
          <a:bodyPr/>
          <a:lstStyle/>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p:txBody>
      </p:sp>
      <p:sp>
        <p:nvSpPr>
          <p:cNvPr id="3" name="TextBox 2"/>
          <p:cNvSpPr txBox="1"/>
          <p:nvPr/>
        </p:nvSpPr>
        <p:spPr>
          <a:xfrm>
            <a:off x="715031" y="4412609"/>
            <a:ext cx="6667281" cy="1477328"/>
          </a:xfrm>
          <a:prstGeom prst="rect">
            <a:avLst/>
          </a:prstGeom>
          <a:noFill/>
        </p:spPr>
        <p:txBody>
          <a:bodyPr wrap="square" rtlCol="0">
            <a:spAutoFit/>
          </a:bodyPr>
          <a:lstStyle/>
          <a:p>
            <a:r>
              <a:rPr lang="en-GB" sz="1800" dirty="0" smtClean="0">
                <a:solidFill>
                  <a:schemeClr val="tx1"/>
                </a:solidFill>
              </a:rPr>
              <a:t>Initially three geosynchronous satellites and one geostationary satellite (</a:t>
            </a:r>
            <a:r>
              <a:rPr lang="en-GB" sz="1800" dirty="0" err="1" smtClean="0">
                <a:solidFill>
                  <a:schemeClr val="tx1"/>
                </a:solidFill>
              </a:rPr>
              <a:t>Michibiki</a:t>
            </a:r>
            <a:r>
              <a:rPr lang="en-GB" sz="1800" dirty="0" smtClean="0">
                <a:solidFill>
                  <a:schemeClr val="tx1"/>
                </a:solidFill>
              </a:rPr>
              <a:t>) all broadcasting same L1to L6 signals as GPS and other GNSS systems</a:t>
            </a:r>
          </a:p>
          <a:p>
            <a:r>
              <a:rPr lang="en-GB" sz="1800" dirty="0">
                <a:solidFill>
                  <a:schemeClr val="tx1"/>
                </a:solidFill>
              </a:rPr>
              <a:t>http://qzss.go.jp/en/</a:t>
            </a:r>
            <a:endParaRPr lang="en-GB" sz="1800" dirty="0" smtClean="0">
              <a:solidFill>
                <a:schemeClr val="tx1"/>
              </a:solidFill>
            </a:endParaRPr>
          </a:p>
          <a:p>
            <a:r>
              <a:rPr lang="en-GB" sz="1800" dirty="0" smtClean="0">
                <a:solidFill>
                  <a:schemeClr val="tx1"/>
                </a:solidFill>
              </a:rPr>
              <a:t>   </a:t>
            </a:r>
            <a:endParaRPr lang="en-GB" sz="1800" dirty="0">
              <a:solidFill>
                <a:schemeClr val="tx1"/>
              </a:solidFill>
            </a:endParaRP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030" y="1236854"/>
            <a:ext cx="4939149" cy="3227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275" y="1549422"/>
            <a:ext cx="2780141" cy="130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6691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Quazi Zenith constellation</a:t>
            </a:r>
          </a:p>
        </p:txBody>
      </p:sp>
      <p:sp>
        <p:nvSpPr>
          <p:cNvPr id="2" name="Content Placeholder 1"/>
          <p:cNvSpPr>
            <a:spLocks noGrp="1"/>
          </p:cNvSpPr>
          <p:nvPr>
            <p:ph idx="1"/>
          </p:nvPr>
        </p:nvSpPr>
        <p:spPr/>
        <p:txBody>
          <a:bodyPr/>
          <a:lstStyle/>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10" y="1241125"/>
            <a:ext cx="7621660" cy="4671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092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Globalstar</a:t>
            </a:r>
          </a:p>
        </p:txBody>
      </p:sp>
      <p:sp>
        <p:nvSpPr>
          <p:cNvPr id="2" name="Content Placeholder 1"/>
          <p:cNvSpPr>
            <a:spLocks noGrp="1"/>
          </p:cNvSpPr>
          <p:nvPr>
            <p:ph idx="1"/>
          </p:nvPr>
        </p:nvSpPr>
        <p:spPr>
          <a:xfrm>
            <a:off x="392812" y="1712666"/>
            <a:ext cx="7610285" cy="3916348"/>
          </a:xfrm>
        </p:spPr>
        <p:txBody>
          <a:bodyPr/>
          <a:lstStyle/>
          <a:p>
            <a:r>
              <a:rPr lang="en-GB" sz="2000" dirty="0" smtClean="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26" y="1799657"/>
            <a:ext cx="893445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5631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Orbital debris</a:t>
            </a:r>
          </a:p>
        </p:txBody>
      </p:sp>
      <p:sp>
        <p:nvSpPr>
          <p:cNvPr id="2" name="Content Placeholder 1"/>
          <p:cNvSpPr>
            <a:spLocks noGrp="1"/>
          </p:cNvSpPr>
          <p:nvPr>
            <p:ph idx="1"/>
          </p:nvPr>
        </p:nvSpPr>
        <p:spPr>
          <a:xfrm>
            <a:off x="468313" y="1233183"/>
            <a:ext cx="8229600" cy="4788206"/>
          </a:xfrm>
        </p:spPr>
        <p:txBody>
          <a:bodyPr/>
          <a:lstStyle/>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62" y="1390476"/>
            <a:ext cx="7229213" cy="451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63961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Space debris</a:t>
            </a:r>
          </a:p>
        </p:txBody>
      </p:sp>
      <p:sp>
        <p:nvSpPr>
          <p:cNvPr id="2" name="Content Placeholder 1"/>
          <p:cNvSpPr>
            <a:spLocks noGrp="1"/>
          </p:cNvSpPr>
          <p:nvPr>
            <p:ph idx="1"/>
          </p:nvPr>
        </p:nvSpPr>
        <p:spPr/>
        <p:txBody>
          <a:bodyPr/>
          <a:lstStyle/>
          <a:p>
            <a:r>
              <a:rPr lang="en-GB" sz="1200" dirty="0">
                <a:latin typeface="+mj-lt"/>
              </a:rPr>
              <a:t>More than 500,000 pieces of debris or ‘space junk’ are tracked as they orbit the Earth. </a:t>
            </a:r>
            <a:endParaRPr lang="en-GB" sz="1200" dirty="0" smtClean="0">
              <a:latin typeface="+mj-lt"/>
            </a:endParaRPr>
          </a:p>
          <a:p>
            <a:r>
              <a:rPr lang="en-GB" sz="1200" dirty="0" smtClean="0">
                <a:latin typeface="+mj-lt"/>
              </a:rPr>
              <a:t>This </a:t>
            </a:r>
            <a:r>
              <a:rPr lang="en-GB" sz="1200" dirty="0">
                <a:latin typeface="+mj-lt"/>
              </a:rPr>
              <a:t>debris can travel at speeds up to 17,500 mph, fast enough for a relatively small piece of orbital debris to damage a satellite or a spacecraft</a:t>
            </a:r>
            <a:r>
              <a:rPr lang="en-GB" sz="1200" dirty="0" smtClean="0">
                <a:latin typeface="+mj-lt"/>
              </a:rPr>
              <a:t>.</a:t>
            </a:r>
          </a:p>
          <a:p>
            <a:r>
              <a:rPr lang="en-GB" sz="1200" dirty="0" smtClean="0">
                <a:latin typeface="+mj-lt"/>
              </a:rPr>
              <a:t>The </a:t>
            </a:r>
            <a:r>
              <a:rPr lang="en-GB" sz="1200" dirty="0">
                <a:latin typeface="+mj-lt"/>
              </a:rPr>
              <a:t>rising population of space debris increases the potential danger to all space vehicles.  Such debris includes non-functional spacecraft (Sputnik I is still up there), abandoned launch vehicle stages, mission-related debris and fragmentation debris.  Old satellites can contribute substantial debris fields if any hydrazine propellant is not vented at end of life - eventually (through collision with debris or by repeated thermal cycling) the fuel tanks fracture explosively.</a:t>
            </a:r>
          </a:p>
          <a:p>
            <a:r>
              <a:rPr lang="en-GB" sz="1200" dirty="0">
                <a:latin typeface="+mj-lt"/>
              </a:rPr>
              <a:t>There are 500,000 pieces of debris the size of a marble or larger, and many millions of pieces of debris that are so small they can’t be tracked.  Even tiny paint flecks can damage a spacecraft when traveling at these velocities (space shuttle windows have been replaced because of damage caused by pain fleck impacts).</a:t>
            </a:r>
          </a:p>
          <a:p>
            <a:r>
              <a:rPr lang="en-GB" sz="1200" dirty="0">
                <a:latin typeface="+mj-lt"/>
              </a:rPr>
              <a:t>There is relatively little debris in GEO and MEO orbits, but substantially more in LEO orbits.  Two major events substantially increased the amount of LEO orbital debris:</a:t>
            </a:r>
          </a:p>
          <a:p>
            <a:r>
              <a:rPr lang="en-GB" sz="1200" dirty="0">
                <a:latin typeface="+mj-lt"/>
              </a:rPr>
              <a:t>On Feb. 10, 2009, a defunct Russian satellite collided with and destroyed a functioning U.S. Iridium commercial satellite.  The collision added more than 2,000 pieces of trackable debris to the inventory of space junk.</a:t>
            </a:r>
          </a:p>
          <a:p>
            <a:r>
              <a:rPr lang="en-GB" sz="1200" dirty="0">
                <a:latin typeface="+mj-lt"/>
              </a:rPr>
              <a:t>China's 2007 anti-satellite test, which used a missile to destroy an old weather satellite, added more than 3,000 pieces to the debris problem.</a:t>
            </a:r>
          </a:p>
          <a:p>
            <a:r>
              <a:rPr lang="en-GB" sz="1200" dirty="0">
                <a:latin typeface="+mj-lt"/>
              </a:rPr>
              <a:t>Objects are now being actively tracked by a number of dedicated radars around the world, with satellite operators being informed of potential collisions.  The position of the International Space Station is regularly adjusted to avoid potential collisions with larger items</a:t>
            </a:r>
            <a:r>
              <a:rPr lang="en-GB" sz="1200" dirty="0" smtClean="0">
                <a:latin typeface="+mj-lt"/>
              </a:rPr>
              <a:t>.</a:t>
            </a:r>
            <a:endParaRPr lang="en-GB" sz="1200" dirty="0">
              <a:latin typeface="+mj-lt"/>
            </a:endParaRPr>
          </a:p>
        </p:txBody>
      </p:sp>
    </p:spTree>
    <p:extLst>
      <p:ext uri="{BB962C8B-B14F-4D97-AF65-F5344CB8AC3E}">
        <p14:creationId xmlns:p14="http://schemas.microsoft.com/office/powerpoint/2010/main" val="36483063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Space debris</a:t>
            </a:r>
          </a:p>
        </p:txBody>
      </p:sp>
      <p:sp>
        <p:nvSpPr>
          <p:cNvPr id="2" name="Content Placeholder 1"/>
          <p:cNvSpPr>
            <a:spLocks noGrp="1"/>
          </p:cNvSpPr>
          <p:nvPr>
            <p:ph idx="1"/>
          </p:nvPr>
        </p:nvSpPr>
        <p:spPr/>
        <p:txBody>
          <a:bodyPr/>
          <a:lstStyle/>
          <a:p>
            <a:r>
              <a:rPr lang="en-GB" sz="1600" dirty="0" smtClean="0"/>
              <a:t>Geostationary </a:t>
            </a:r>
            <a:r>
              <a:rPr lang="en-GB" sz="1600" dirty="0"/>
              <a:t>satellites are spaced just over 75 km apart and debris-related failures are rare (once every decade).  Older spacecraft are ‘parked’ at a higher orbit to avoid potential collisions (and to allow their orbital slot to be reused).</a:t>
            </a:r>
          </a:p>
          <a:p>
            <a:r>
              <a:rPr lang="en-GB" sz="1600" dirty="0"/>
              <a:t>NEWLEGACYLEOs have typically lost a satellite once every three years but the satellites are usually backed with spare satellites in a lower back up orbit.</a:t>
            </a:r>
          </a:p>
          <a:p>
            <a:r>
              <a:rPr lang="en-GB" sz="1600" dirty="0"/>
              <a:t>The risk of more collisions will clearly increase with the projected substantial (x3?) increase in LEO satellite deployments, and debris management will become significant and a potential cost overhead for the NEWLEO operator community.</a:t>
            </a:r>
          </a:p>
          <a:p>
            <a:r>
              <a:rPr lang="en-GB" sz="1600" dirty="0"/>
              <a:t>Guidelines have been proposed to ensure that satellites at the end of their lives can be vented (‘passivated’), and either deorbited in a controlled fashion (ideally for LEO satellites to burn up in the atmosphere, although this isn’t necessarily possible with larger satellites), or placed in ‘safe’ orbits.  The majority of nations launching satellites (and the UK) have now signed up to these: however China is not a signatory.</a:t>
            </a:r>
          </a:p>
          <a:p>
            <a:r>
              <a:rPr lang="en-GB" sz="1600" dirty="0"/>
              <a:t>Initiatives to actively reduce the amount of space debris have been proposed by a number of organisations, and ESA (the European Space Agency) is very active in this field.</a:t>
            </a:r>
          </a:p>
          <a:p>
            <a:endParaRPr lang="en-GB" sz="1600" dirty="0"/>
          </a:p>
        </p:txBody>
      </p:sp>
    </p:spTree>
    <p:extLst>
      <p:ext uri="{BB962C8B-B14F-4D97-AF65-F5344CB8AC3E}">
        <p14:creationId xmlns:p14="http://schemas.microsoft.com/office/powerpoint/2010/main" val="23445193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HTA and LTA</a:t>
            </a:r>
          </a:p>
        </p:txBody>
      </p:sp>
      <p:sp>
        <p:nvSpPr>
          <p:cNvPr id="2" name="Content Placeholder 1"/>
          <p:cNvSpPr>
            <a:spLocks noGrp="1"/>
          </p:cNvSpPr>
          <p:nvPr>
            <p:ph idx="1"/>
          </p:nvPr>
        </p:nvSpPr>
        <p:spPr>
          <a:xfrm>
            <a:off x="468313" y="1174459"/>
            <a:ext cx="8229600" cy="5561929"/>
          </a:xfrm>
        </p:spPr>
        <p:txBody>
          <a:bodyPr/>
          <a:lstStyle/>
          <a:p>
            <a:r>
              <a:rPr lang="en-GB" dirty="0" smtClean="0"/>
              <a:t>Heavier Than Air </a:t>
            </a:r>
          </a:p>
          <a:p>
            <a:r>
              <a:rPr lang="en-GB" dirty="0" smtClean="0"/>
              <a:t> </a:t>
            </a:r>
            <a:endParaRPr lang="en-GB"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172207" y="2076246"/>
            <a:ext cx="5725795" cy="4349750"/>
          </a:xfrm>
          <a:prstGeom prst="rect">
            <a:avLst/>
          </a:prstGeom>
          <a:noFill/>
          <a:ln>
            <a:noFill/>
          </a:ln>
        </p:spPr>
      </p:pic>
    </p:spTree>
    <p:extLst>
      <p:ext uri="{BB962C8B-B14F-4D97-AF65-F5344CB8AC3E}">
        <p14:creationId xmlns:p14="http://schemas.microsoft.com/office/powerpoint/2010/main" val="14561189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HTA and LTA</a:t>
            </a:r>
          </a:p>
        </p:txBody>
      </p:sp>
      <p:sp>
        <p:nvSpPr>
          <p:cNvPr id="2" name="Content Placeholder 1"/>
          <p:cNvSpPr>
            <a:spLocks noGrp="1"/>
          </p:cNvSpPr>
          <p:nvPr>
            <p:ph idx="1"/>
          </p:nvPr>
        </p:nvSpPr>
        <p:spPr>
          <a:xfrm>
            <a:off x="468313" y="1174459"/>
            <a:ext cx="8229600" cy="5561929"/>
          </a:xfrm>
        </p:spPr>
        <p:txBody>
          <a:bodyPr/>
          <a:lstStyle/>
          <a:p>
            <a:r>
              <a:rPr lang="en-GB" dirty="0" smtClean="0"/>
              <a:t> </a:t>
            </a:r>
            <a:endParaRPr lang="en-GB" dirty="0"/>
          </a:p>
        </p:txBody>
      </p:sp>
      <p:pic>
        <p:nvPicPr>
          <p:cNvPr id="5" name="Picture 4" descr="https://scontent-lht6-1.xx.fbcdn.net/v/t31.0-8/p720x720/13730854_10102980047637441_6853814346771231679_o.jpg?oh=fd659681297d7f3f8c4364b1aeb1d260&amp;oe=5A744540"/>
          <p:cNvPicPr/>
          <p:nvPr/>
        </p:nvPicPr>
        <p:blipFill>
          <a:blip r:embed="rId2">
            <a:extLst>
              <a:ext uri="{28A0092B-C50C-407E-A947-70E740481C1C}">
                <a14:useLocalDpi xmlns:a14="http://schemas.microsoft.com/office/drawing/2010/main" val="0"/>
              </a:ext>
            </a:extLst>
          </a:blip>
          <a:srcRect/>
          <a:stretch>
            <a:fillRect/>
          </a:stretch>
        </p:blipFill>
        <p:spPr bwMode="auto">
          <a:xfrm>
            <a:off x="1630744" y="1431193"/>
            <a:ext cx="5731510" cy="5136515"/>
          </a:xfrm>
          <a:prstGeom prst="rect">
            <a:avLst/>
          </a:prstGeom>
          <a:noFill/>
          <a:ln>
            <a:noFill/>
          </a:ln>
        </p:spPr>
      </p:pic>
    </p:spTree>
    <p:extLst>
      <p:ext uri="{BB962C8B-B14F-4D97-AF65-F5344CB8AC3E}">
        <p14:creationId xmlns:p14="http://schemas.microsoft.com/office/powerpoint/2010/main" val="13225958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LTA</a:t>
            </a: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4088" y="2189956"/>
            <a:ext cx="6486525" cy="2962275"/>
          </a:xfrm>
          <a:prstGeom prst="rect">
            <a:avLst/>
          </a:prstGeom>
          <a:noFill/>
          <a:ln>
            <a:noFill/>
          </a:ln>
          <a:extLst/>
        </p:spPr>
      </p:pic>
    </p:spTree>
    <p:extLst>
      <p:ext uri="{BB962C8B-B14F-4D97-AF65-F5344CB8AC3E}">
        <p14:creationId xmlns:p14="http://schemas.microsoft.com/office/powerpoint/2010/main" val="38351665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LTA - Lighter Than Air</a:t>
            </a: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4268" y="1628775"/>
            <a:ext cx="4597689"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3270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Google Loon</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4032" y="1628775"/>
            <a:ext cx="5778161" cy="43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1831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2950" y="594225"/>
            <a:ext cx="8447087" cy="457200"/>
          </a:xfrm>
        </p:spPr>
        <p:txBody>
          <a:bodyPr/>
          <a:lstStyle/>
          <a:p>
            <a:r>
              <a:rPr lang="en-GB" sz="2800" dirty="0" smtClean="0">
                <a:ea typeface="ＭＳ Ｐゴシック" pitchFamily="30" charset="-128"/>
                <a:cs typeface="ＭＳ Ｐゴシック" pitchFamily="30" charset="-128"/>
              </a:rPr>
              <a:t>Globalstar</a:t>
            </a:r>
          </a:p>
        </p:txBody>
      </p:sp>
      <p:sp>
        <p:nvSpPr>
          <p:cNvPr id="2" name="Content Placeholder 1"/>
          <p:cNvSpPr>
            <a:spLocks noGrp="1"/>
          </p:cNvSpPr>
          <p:nvPr>
            <p:ph idx="1"/>
          </p:nvPr>
        </p:nvSpPr>
        <p:spPr>
          <a:xfrm>
            <a:off x="409590" y="1393884"/>
            <a:ext cx="8147181" cy="4889469"/>
          </a:xfrm>
        </p:spPr>
        <p:txBody>
          <a:bodyPr/>
          <a:lstStyle/>
          <a:p>
            <a:r>
              <a:rPr lang="en-GB" sz="2000" dirty="0" smtClean="0"/>
              <a: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966788"/>
            <a:ext cx="8963025"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1061" y="6023295"/>
            <a:ext cx="7541702" cy="523220"/>
          </a:xfrm>
          <a:prstGeom prst="rect">
            <a:avLst/>
          </a:prstGeom>
          <a:noFill/>
        </p:spPr>
        <p:txBody>
          <a:bodyPr wrap="square" rtlCol="0">
            <a:spAutoFit/>
          </a:bodyPr>
          <a:lstStyle/>
          <a:p>
            <a:r>
              <a:rPr lang="en-GB" sz="1400" b="1" dirty="0" smtClean="0">
                <a:solidFill>
                  <a:schemeClr val="tx1"/>
                </a:solidFill>
              </a:rPr>
              <a:t>11.5 MHZ allocated under Part 25 rules- full interference protection from adjacent services</a:t>
            </a:r>
            <a:endParaRPr lang="en-GB" sz="1400" b="1" dirty="0">
              <a:solidFill>
                <a:schemeClr val="tx1"/>
              </a:solidFill>
            </a:endParaRPr>
          </a:p>
        </p:txBody>
      </p:sp>
    </p:spTree>
    <p:extLst>
      <p:ext uri="{BB962C8B-B14F-4D97-AF65-F5344CB8AC3E}">
        <p14:creationId xmlns:p14="http://schemas.microsoft.com/office/powerpoint/2010/main" val="1442256186"/>
      </p:ext>
    </p:extLst>
  </p:cSld>
  <p:clrMapOvr>
    <a:masterClrMapping/>
  </p:clrMapOvr>
  <p:timing>
    <p:tnLst>
      <p:par>
        <p:cTn id="1" dur="indefinite" restart="never" nodeType="tmRoot"/>
      </p:par>
    </p:tnLst>
  </p:timing>
</p:sld>
</file>

<file path=ppt/theme/theme1.xml><?xml version="1.0" encoding="utf-8"?>
<a:theme xmlns:a="http://schemas.openxmlformats.org/drawingml/2006/main" name="Helios-is-template-june07">
  <a:themeElements>
    <a:clrScheme name="Custom 1">
      <a:dk1>
        <a:srgbClr val="000000"/>
      </a:dk1>
      <a:lt1>
        <a:srgbClr val="FFFFFF"/>
      </a:lt1>
      <a:dk2>
        <a:srgbClr val="F2F2F2"/>
      </a:dk2>
      <a:lt2>
        <a:srgbClr val="E3600B"/>
      </a:lt2>
      <a:accent1>
        <a:srgbClr val="E3600B"/>
      </a:accent1>
      <a:accent2>
        <a:srgbClr val="0095AA"/>
      </a:accent2>
      <a:accent3>
        <a:srgbClr val="7F7F7F"/>
      </a:accent3>
      <a:accent4>
        <a:srgbClr val="9DEAF4"/>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Codex.thmx</Template>
  <TotalTime>26670</TotalTime>
  <Words>3154</Words>
  <Application>Microsoft Office PowerPoint</Application>
  <PresentationFormat>On-screen Show (4:3)</PresentationFormat>
  <Paragraphs>387</Paragraphs>
  <Slides>87</Slides>
  <Notes>0</Notes>
  <HiddenSlides>0</HiddenSlides>
  <MMClips>0</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Helios-is-template-june07</vt:lpstr>
      <vt:lpstr>Constellation innovation</vt:lpstr>
      <vt:lpstr>Legacy and new constellations</vt:lpstr>
      <vt:lpstr>8000 LEOS ?</vt:lpstr>
      <vt:lpstr>Iridium Next (L band)</vt:lpstr>
      <vt:lpstr>Globalstar (L band and S Band SAT FI)</vt:lpstr>
      <vt:lpstr>Globalstar</vt:lpstr>
      <vt:lpstr>Globalstar</vt:lpstr>
      <vt:lpstr>Globalstar</vt:lpstr>
      <vt:lpstr>Globalstar</vt:lpstr>
      <vt:lpstr>Globalstar and the 5 GHz Wi-Fi Band?</vt:lpstr>
      <vt:lpstr>Globalstar – devices and RF hardware</vt:lpstr>
      <vt:lpstr>Globalstar</vt:lpstr>
      <vt:lpstr>Constellation innovation- SES/O3b</vt:lpstr>
      <vt:lpstr>Constellation innovation- SES/O3b</vt:lpstr>
      <vt:lpstr>Constellation innovation- SES/O3b</vt:lpstr>
      <vt:lpstr>OneWeb</vt:lpstr>
      <vt:lpstr>New LEOS  OneWeb Ku and Ka Band</vt:lpstr>
      <vt:lpstr>OneWeb Ku and Ka Band</vt:lpstr>
      <vt:lpstr>OneWeb Ku and Ka Band</vt:lpstr>
      <vt:lpstr>New LEOS  OneWeb Ku and Ka Band</vt:lpstr>
      <vt:lpstr>New LEOS  OneWeb Ku and Ka Band</vt:lpstr>
      <vt:lpstr>Definition of the avoidance angle</vt:lpstr>
      <vt:lpstr>Difference in path length from OneWeb to GSO </vt:lpstr>
      <vt:lpstr>New LEOS  OneWeb Ku and Ka Band</vt:lpstr>
      <vt:lpstr>New LEOS - Space X Ku and Ka Band</vt:lpstr>
      <vt:lpstr>The technical and legal challenge</vt:lpstr>
      <vt:lpstr>The technical and legal challenge</vt:lpstr>
      <vt:lpstr>The technical and legal challenge</vt:lpstr>
      <vt:lpstr>The technical and legal challenge</vt:lpstr>
      <vt:lpstr>The technical and legal challenge</vt:lpstr>
      <vt:lpstr>The technical and legal challenge</vt:lpstr>
      <vt:lpstr>The technical and legal challenge</vt:lpstr>
      <vt:lpstr>The technical and legal challenge</vt:lpstr>
      <vt:lpstr>Mixed constellations as the answer</vt:lpstr>
      <vt:lpstr>Existing examples of mixed constellations</vt:lpstr>
      <vt:lpstr>New LEOS – LEOSAT ‘Faster than Fibre’</vt:lpstr>
      <vt:lpstr>New LEOS – Eighty LEO (Kaskila)</vt:lpstr>
      <vt:lpstr>GSO Innovation - The International SATS</vt:lpstr>
      <vt:lpstr>The International SATS INTELSAT</vt:lpstr>
      <vt:lpstr>The International SATS EUTELSAT KaSAT</vt:lpstr>
      <vt:lpstr>Viasat 1+2+3</vt:lpstr>
      <vt:lpstr>The Regional SATS IPSTAR</vt:lpstr>
      <vt:lpstr>The Regional SATS ARABSAT</vt:lpstr>
      <vt:lpstr>The Regional SATS ARABSAT</vt:lpstr>
      <vt:lpstr>The Regional SATS ARABSAT</vt:lpstr>
      <vt:lpstr>The Regional SATS HISPASAT</vt:lpstr>
      <vt:lpstr>Regional SATS Hylas Avanti</vt:lpstr>
      <vt:lpstr>The Sovereign SATS</vt:lpstr>
      <vt:lpstr>The Sovereign SATS  Australia NBN 2 satellites</vt:lpstr>
      <vt:lpstr>The Sovereign SATS  USA Jupiter 2</vt:lpstr>
      <vt:lpstr>VHTS satellite spectrum at WRC 2019</vt:lpstr>
      <vt:lpstr>VHTS satellite spectrum at WRC 2019</vt:lpstr>
      <vt:lpstr>New LEOS -TeleSAT</vt:lpstr>
      <vt:lpstr>Sky and Space Global (SAS) Cube Sat</vt:lpstr>
      <vt:lpstr>Sky and Space Global</vt:lpstr>
      <vt:lpstr>Sky and Space Global (AMOS)</vt:lpstr>
      <vt:lpstr>Sky and Space Global (SAS)</vt:lpstr>
      <vt:lpstr>Sky and Space Global</vt:lpstr>
      <vt:lpstr>Sky and Space Global</vt:lpstr>
      <vt:lpstr>Sky and Space Global</vt:lpstr>
      <vt:lpstr>Sky and Space Global</vt:lpstr>
      <vt:lpstr>SAS Spectrum</vt:lpstr>
      <vt:lpstr>Gomspace L band and S band transceivers</vt:lpstr>
      <vt:lpstr>Gomspace</vt:lpstr>
      <vt:lpstr>Gomspace</vt:lpstr>
      <vt:lpstr>Gomspace</vt:lpstr>
      <vt:lpstr>Gomspace</vt:lpstr>
      <vt:lpstr>Gomspace</vt:lpstr>
      <vt:lpstr>Gomspace</vt:lpstr>
      <vt:lpstr>Space Sensing- Planet Labs</vt:lpstr>
      <vt:lpstr>Space Sensing- Planet Labs</vt:lpstr>
      <vt:lpstr>GNSS</vt:lpstr>
      <vt:lpstr>Glonass and GPS</vt:lpstr>
      <vt:lpstr>Glonass and GPS</vt:lpstr>
      <vt:lpstr>Other systems</vt:lpstr>
      <vt:lpstr>Other systems</vt:lpstr>
      <vt:lpstr>Positioning from LEO constellations</vt:lpstr>
      <vt:lpstr>Quazi Zenith constellation for GNSS</vt:lpstr>
      <vt:lpstr>Quazi Zenith constellation</vt:lpstr>
      <vt:lpstr>Orbital debris</vt:lpstr>
      <vt:lpstr>Space debris</vt:lpstr>
      <vt:lpstr>Space debris</vt:lpstr>
      <vt:lpstr>HTA and LTA</vt:lpstr>
      <vt:lpstr>HTA and LTA</vt:lpstr>
      <vt:lpstr>LTA</vt:lpstr>
      <vt:lpstr>LTA - Lighter Than Air</vt:lpstr>
      <vt:lpstr>Google Loon</vt:lpstr>
    </vt:vector>
  </TitlesOfParts>
  <Company>Helios Technology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andreak</dc:creator>
  <cp:lastModifiedBy>RTT</cp:lastModifiedBy>
  <cp:revision>500</cp:revision>
  <cp:lastPrinted>2017-03-16T12:20:42Z</cp:lastPrinted>
  <dcterms:created xsi:type="dcterms:W3CDTF">2011-10-06T14:02:04Z</dcterms:created>
  <dcterms:modified xsi:type="dcterms:W3CDTF">2017-10-25T10:27:38Z</dcterms:modified>
</cp:coreProperties>
</file>