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650" r:id="rId2"/>
    <p:sldId id="653" r:id="rId3"/>
    <p:sldId id="654" r:id="rId4"/>
    <p:sldId id="655" r:id="rId5"/>
    <p:sldId id="657" r:id="rId6"/>
    <p:sldId id="658" r:id="rId7"/>
    <p:sldId id="660" r:id="rId8"/>
    <p:sldId id="662" r:id="rId9"/>
    <p:sldId id="663" r:id="rId10"/>
    <p:sldId id="664" r:id="rId11"/>
    <p:sldId id="668" r:id="rId12"/>
    <p:sldId id="670" r:id="rId13"/>
    <p:sldId id="671" r:id="rId14"/>
    <p:sldId id="665" r:id="rId15"/>
    <p:sldId id="666" r:id="rId16"/>
    <p:sldId id="672" r:id="rId17"/>
    <p:sldId id="674" r:id="rId18"/>
  </p:sldIdLst>
  <p:sldSz cx="9144000" cy="6858000" type="screen4x3"/>
  <p:notesSz cx="6735763" cy="9869488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B9B9BB"/>
        </a:solidFill>
        <a:latin typeface="Arial" pitchFamily="30" charset="0"/>
        <a:ea typeface="Arial" pitchFamily="30" charset="0"/>
        <a:cs typeface="Arial" pitchFamily="30" charset="0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rgbClr val="B9B9BB"/>
        </a:solidFill>
        <a:latin typeface="Arial" pitchFamily="30" charset="0"/>
        <a:ea typeface="Arial" pitchFamily="30" charset="0"/>
        <a:cs typeface="Arial" pitchFamily="30" charset="0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rgbClr val="B9B9BB"/>
        </a:solidFill>
        <a:latin typeface="Arial" pitchFamily="30" charset="0"/>
        <a:ea typeface="Arial" pitchFamily="30" charset="0"/>
        <a:cs typeface="Arial" pitchFamily="30" charset="0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rgbClr val="B9B9BB"/>
        </a:solidFill>
        <a:latin typeface="Arial" pitchFamily="30" charset="0"/>
        <a:ea typeface="Arial" pitchFamily="30" charset="0"/>
        <a:cs typeface="Arial" pitchFamily="30" charset="0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rgbClr val="B9B9BB"/>
        </a:solidFill>
        <a:latin typeface="Arial" pitchFamily="30" charset="0"/>
        <a:ea typeface="Arial" pitchFamily="30" charset="0"/>
        <a:cs typeface="Arial" pitchFamily="30" charset="0"/>
      </a:defRPr>
    </a:lvl5pPr>
    <a:lvl6pPr marL="2286000" algn="l" defTabSz="457200" rtl="0" eaLnBrk="1" latinLnBrk="0" hangingPunct="1">
      <a:defRPr sz="2800" kern="1200">
        <a:solidFill>
          <a:srgbClr val="B9B9BB"/>
        </a:solidFill>
        <a:latin typeface="Arial" pitchFamily="30" charset="0"/>
        <a:ea typeface="Arial" pitchFamily="30" charset="0"/>
        <a:cs typeface="Arial" pitchFamily="30" charset="0"/>
      </a:defRPr>
    </a:lvl6pPr>
    <a:lvl7pPr marL="2743200" algn="l" defTabSz="457200" rtl="0" eaLnBrk="1" latinLnBrk="0" hangingPunct="1">
      <a:defRPr sz="2800" kern="1200">
        <a:solidFill>
          <a:srgbClr val="B9B9BB"/>
        </a:solidFill>
        <a:latin typeface="Arial" pitchFamily="30" charset="0"/>
        <a:ea typeface="Arial" pitchFamily="30" charset="0"/>
        <a:cs typeface="Arial" pitchFamily="30" charset="0"/>
      </a:defRPr>
    </a:lvl7pPr>
    <a:lvl8pPr marL="3200400" algn="l" defTabSz="457200" rtl="0" eaLnBrk="1" latinLnBrk="0" hangingPunct="1">
      <a:defRPr sz="2800" kern="1200">
        <a:solidFill>
          <a:srgbClr val="B9B9BB"/>
        </a:solidFill>
        <a:latin typeface="Arial" pitchFamily="30" charset="0"/>
        <a:ea typeface="Arial" pitchFamily="30" charset="0"/>
        <a:cs typeface="Arial" pitchFamily="30" charset="0"/>
      </a:defRPr>
    </a:lvl8pPr>
    <a:lvl9pPr marL="3657600" algn="l" defTabSz="457200" rtl="0" eaLnBrk="1" latinLnBrk="0" hangingPunct="1">
      <a:defRPr sz="2800" kern="1200">
        <a:solidFill>
          <a:srgbClr val="B9B9BB"/>
        </a:solidFill>
        <a:latin typeface="Arial" pitchFamily="30" charset="0"/>
        <a:ea typeface="Arial" pitchFamily="30" charset="0"/>
        <a:cs typeface="Arial" pitchFamily="30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BB"/>
    <a:srgbClr val="E3600B"/>
    <a:srgbClr val="0095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8" autoAdjust="0"/>
    <p:restoredTop sz="94675" autoAdjust="0"/>
  </p:normalViewPr>
  <p:slideViewPr>
    <p:cSldViewPr snapToGrid="0">
      <p:cViewPr>
        <p:scale>
          <a:sx n="114" d="100"/>
          <a:sy n="114" d="100"/>
        </p:scale>
        <p:origin x="102" y="186"/>
      </p:cViewPr>
      <p:guideLst>
        <p:guide orient="horz" pos="6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024" y="-88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565" cy="4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2" tIns="45391" rIns="90782" bIns="4539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626" y="0"/>
            <a:ext cx="2919565" cy="4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2" tIns="45391" rIns="90782" bIns="4539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3883"/>
            <a:ext cx="2919565" cy="49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2" tIns="45391" rIns="90782" bIns="4539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626" y="9373883"/>
            <a:ext cx="2919565" cy="49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2" tIns="45391" rIns="90782" bIns="4539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fld id="{80122095-89AB-6846-8523-4A85654971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27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82" tIns="45391" rIns="90782" bIns="45391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262" y="4687731"/>
            <a:ext cx="5389240" cy="4441506"/>
          </a:xfrm>
          <a:prstGeom prst="rect">
            <a:avLst/>
          </a:prstGeom>
        </p:spPr>
        <p:txBody>
          <a:bodyPr vert="horz" wrap="square" lIns="90782" tIns="45391" rIns="90782" bIns="4539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68329" y="9209734"/>
            <a:ext cx="824274" cy="500340"/>
          </a:xfrm>
          <a:prstGeom prst="rect">
            <a:avLst/>
          </a:prstGeom>
        </p:spPr>
        <p:txBody>
          <a:bodyPr vert="horz" wrap="square" lIns="90782" tIns="45391" rIns="90782" bIns="45391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fld id="{9E2C7C3F-2483-1249-B7FC-550563D48E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79933"/>
            <a:ext cx="6735763" cy="55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7" tIns="46574" rIns="93147" bIns="46574" numCol="1" anchor="t" anchorCtr="0" compatLnSpc="1">
            <a:prstTxWarp prst="textNoShape">
              <a:avLst/>
            </a:prstTxWarp>
          </a:bodyPr>
          <a:lstStyle>
            <a:lvl1pPr defTabSz="931458">
              <a:defRPr sz="900">
                <a:latin typeface="Arial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r>
              <a:rPr lang="en-GB"/>
              <a:t>Understanding Modern Spectrum Management: 29</a:t>
            </a:r>
            <a:r>
              <a:rPr lang="en-GB" baseline="30000"/>
              <a:t>th</a:t>
            </a:r>
            <a:r>
              <a:rPr lang="en-GB"/>
              <a:t> September to 3</a:t>
            </a:r>
            <a:r>
              <a:rPr lang="en-GB" baseline="30000"/>
              <a:t>rd</a:t>
            </a:r>
            <a:r>
              <a:rPr lang="en-GB"/>
              <a:t> October 2008</a:t>
            </a:r>
          </a:p>
          <a:p>
            <a:pPr>
              <a:defRPr/>
            </a:pPr>
            <a:r>
              <a:rPr lang="en-GB"/>
              <a:t>Merton College, Oxford, UK</a:t>
            </a:r>
            <a:endParaRPr lang="en-GB" sz="800">
              <a:latin typeface="Century Schoolbook" pitchFamily="-112" charset="0"/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784949" y="538221"/>
            <a:ext cx="5131261" cy="0"/>
          </a:xfrm>
          <a:prstGeom prst="line">
            <a:avLst/>
          </a:prstGeom>
          <a:noFill/>
          <a:ln w="9525">
            <a:solidFill>
              <a:srgbClr val="B9B9BB"/>
            </a:solidFill>
            <a:round/>
            <a:headEnd/>
            <a:tailEnd/>
          </a:ln>
          <a:effectLst/>
        </p:spPr>
        <p:txBody>
          <a:bodyPr lIns="90782" tIns="45391" rIns="90782" bIns="4539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pic>
        <p:nvPicPr>
          <p:cNvPr id="5127" name="Picture 9" descr="Helios logo 543x134 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193" y="9364413"/>
            <a:ext cx="964275" cy="26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0" descr="PolicyTracker logo hi res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5980" y="9364413"/>
            <a:ext cx="1382703" cy="27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878262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pitchFamily="-112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pitchFamily="-112" charset="0"/>
        <a:cs typeface="Arial" pitchFamily="-112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476250"/>
            <a:ext cx="69834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2"/>
          </a:solidFill>
          <a:latin typeface="+mj-lt"/>
          <a:ea typeface="ＭＳ Ｐゴシック" pitchFamily="26" charset="-128"/>
          <a:cs typeface="ＭＳ Ｐゴシック" pitchFamily="2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pitchFamily="26" charset="-128"/>
          <a:cs typeface="ＭＳ Ｐゴシック" pitchFamily="2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pitchFamily="26" charset="-128"/>
          <a:cs typeface="ＭＳ Ｐゴシック" pitchFamily="2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pitchFamily="26" charset="-128"/>
          <a:cs typeface="ＭＳ Ｐゴシック" pitchFamily="2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pitchFamily="26" charset="-128"/>
          <a:cs typeface="ＭＳ Ｐゴシック" pitchFamily="2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5AA"/>
        </a:buClr>
        <a:buFont typeface="Arial" pitchFamily="30" charset="0"/>
        <a:buChar char="•"/>
        <a:defRPr sz="2800" kern="1200">
          <a:solidFill>
            <a:schemeClr val="tx1"/>
          </a:solidFill>
          <a:latin typeface="+mn-lt"/>
          <a:ea typeface="ＭＳ Ｐゴシック" pitchFamily="26" charset="-128"/>
          <a:cs typeface="ＭＳ Ｐゴシック" pitchFamily="2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5AA"/>
        </a:buClr>
        <a:buFont typeface="Arial" pitchFamily="30" charset="0"/>
        <a:buChar char="–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5AA"/>
        </a:buClr>
        <a:buFont typeface="Arial" pitchFamily="30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0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5AA"/>
        </a:buClr>
        <a:buFont typeface="Arial" pitchFamily="30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68313" y="1218496"/>
            <a:ext cx="8229600" cy="5106988"/>
          </a:xfrm>
        </p:spPr>
        <p:txBody>
          <a:bodyPr/>
          <a:lstStyle/>
          <a:p>
            <a:r>
              <a:rPr lang="en-GB" sz="1600" dirty="0" smtClean="0"/>
              <a:t>The race for space spectrum at </a:t>
            </a:r>
            <a:r>
              <a:rPr lang="en-GB" sz="1600" dirty="0"/>
              <a:t>WRC 2019 </a:t>
            </a:r>
            <a:endParaRPr lang="en-GB" sz="1600" dirty="0" smtClean="0"/>
          </a:p>
          <a:p>
            <a:r>
              <a:rPr lang="en-GB" sz="1600" dirty="0" smtClean="0"/>
              <a:t>Compatibility/coexistence </a:t>
            </a:r>
            <a:r>
              <a:rPr lang="en-GB" sz="1600" dirty="0"/>
              <a:t>with GSO, LEO and MEO Ku, K and </a:t>
            </a:r>
            <a:r>
              <a:rPr lang="en-GB" sz="1600" dirty="0" smtClean="0"/>
              <a:t>Ka-band </a:t>
            </a:r>
            <a:r>
              <a:rPr lang="en-GB" sz="1600" dirty="0"/>
              <a:t>satellite </a:t>
            </a:r>
            <a:r>
              <a:rPr lang="en-GB" sz="1600" dirty="0" smtClean="0"/>
              <a:t>spectrum with 5G terrestrial including 28 GHz </a:t>
            </a:r>
          </a:p>
          <a:p>
            <a:r>
              <a:rPr lang="en-GB" sz="1600" dirty="0" smtClean="0"/>
              <a:t>NEW </a:t>
            </a:r>
            <a:r>
              <a:rPr lang="en-GB" sz="1600" dirty="0"/>
              <a:t>LEO constellation capabilities including OneWeb and Space X and </a:t>
            </a:r>
            <a:r>
              <a:rPr lang="en-GB" sz="1600" dirty="0" smtClean="0"/>
              <a:t>LEOSAT</a:t>
            </a:r>
          </a:p>
          <a:p>
            <a:r>
              <a:rPr lang="en-GB" sz="1600" dirty="0" smtClean="0"/>
              <a:t>Progressive </a:t>
            </a:r>
            <a:r>
              <a:rPr lang="en-GB" sz="1600" dirty="0"/>
              <a:t>pitch angular power </a:t>
            </a:r>
            <a:r>
              <a:rPr lang="en-GB" sz="1600" dirty="0" smtClean="0"/>
              <a:t>separation-  Spectrum </a:t>
            </a:r>
            <a:r>
              <a:rPr lang="en-GB" sz="1600" dirty="0"/>
              <a:t>sharing and frequency reuse </a:t>
            </a:r>
            <a:r>
              <a:rPr lang="en-GB" sz="1600" dirty="0" smtClean="0"/>
              <a:t>opportunities and challenges. </a:t>
            </a:r>
          </a:p>
          <a:p>
            <a:r>
              <a:rPr lang="en-GB" sz="1600" dirty="0" smtClean="0"/>
              <a:t>Pass </a:t>
            </a:r>
            <a:r>
              <a:rPr lang="en-GB" sz="1600" dirty="0"/>
              <a:t>bands and channel bandwidth compatibility and physical layer </a:t>
            </a:r>
            <a:r>
              <a:rPr lang="en-GB" sz="1600" dirty="0" smtClean="0"/>
              <a:t>coexistence</a:t>
            </a:r>
          </a:p>
          <a:p>
            <a:r>
              <a:rPr lang="en-GB" sz="1600" dirty="0" smtClean="0"/>
              <a:t>Present </a:t>
            </a:r>
            <a:r>
              <a:rPr lang="en-GB" sz="1600" dirty="0"/>
              <a:t>tension points between </a:t>
            </a:r>
            <a:r>
              <a:rPr lang="en-GB" sz="1600" dirty="0" smtClean="0"/>
              <a:t>NEWLEO </a:t>
            </a:r>
            <a:r>
              <a:rPr lang="en-GB" sz="1600" dirty="0"/>
              <a:t>entities and incumbent LEO and MEO and GSO </a:t>
            </a:r>
            <a:r>
              <a:rPr lang="en-GB" sz="1600" dirty="0" smtClean="0"/>
              <a:t>operators</a:t>
            </a:r>
          </a:p>
          <a:p>
            <a:r>
              <a:rPr lang="en-GB" sz="1600" dirty="0" smtClean="0"/>
              <a:t>Link </a:t>
            </a:r>
            <a:r>
              <a:rPr lang="en-GB" sz="1600" dirty="0"/>
              <a:t>link budget and long distance latency benefits of nearly always nearly overhead (NANO</a:t>
            </a:r>
            <a:r>
              <a:rPr lang="en-GB" sz="1600" dirty="0" smtClean="0"/>
              <a:t>) or </a:t>
            </a:r>
            <a:r>
              <a:rPr lang="en-GB" sz="1600" smtClean="0"/>
              <a:t>always overhead (AO) </a:t>
            </a:r>
            <a:r>
              <a:rPr lang="en-GB" sz="1600" dirty="0"/>
              <a:t>connectivity when integrated with inter satellite </a:t>
            </a:r>
            <a:r>
              <a:rPr lang="en-GB" sz="1600" dirty="0" smtClean="0"/>
              <a:t>switching</a:t>
            </a:r>
          </a:p>
          <a:p>
            <a:r>
              <a:rPr lang="en-GB" sz="1600" dirty="0" smtClean="0"/>
              <a:t>How </a:t>
            </a:r>
            <a:r>
              <a:rPr lang="en-GB" sz="1600" dirty="0"/>
              <a:t>this could help meet specific 5G vertical market throughput and latency </a:t>
            </a:r>
            <a:r>
              <a:rPr lang="en-GB" sz="1600" dirty="0" smtClean="0"/>
              <a:t>requirements</a:t>
            </a:r>
          </a:p>
          <a:p>
            <a:r>
              <a:rPr lang="en-GB" sz="1600" dirty="0" smtClean="0"/>
              <a:t>Satellite </a:t>
            </a:r>
            <a:r>
              <a:rPr lang="en-GB" sz="1600" dirty="0"/>
              <a:t>IOT, present and future technical and commercial trends and standards </a:t>
            </a:r>
            <a:r>
              <a:rPr lang="en-GB" sz="1600" dirty="0" smtClean="0"/>
              <a:t>issues</a:t>
            </a:r>
          </a:p>
          <a:p>
            <a:r>
              <a:rPr lang="en-GB" sz="1600" dirty="0" smtClean="0"/>
              <a:t>Related </a:t>
            </a:r>
            <a:r>
              <a:rPr lang="en-GB" sz="1600" dirty="0"/>
              <a:t>5G and satellite </a:t>
            </a:r>
            <a:r>
              <a:rPr lang="en-GB" sz="1600" dirty="0" smtClean="0"/>
              <a:t>regulatory and competition policy </a:t>
            </a:r>
            <a:r>
              <a:rPr lang="en-GB" sz="1600" dirty="0"/>
              <a:t>challenges and opportunities, longer term V and W band co sharing opportunities   </a:t>
            </a:r>
          </a:p>
          <a:p>
            <a:endParaRPr lang="en-GB" sz="2000" dirty="0"/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12950" y="594225"/>
            <a:ext cx="8447087" cy="457200"/>
          </a:xfrm>
        </p:spPr>
        <p:txBody>
          <a:bodyPr/>
          <a:lstStyle/>
          <a:p>
            <a:r>
              <a:rPr lang="en-GB" sz="2400" dirty="0" smtClean="0"/>
              <a:t>5G and satellite spectrum, standards and scale</a:t>
            </a:r>
            <a:endParaRPr lang="en-GB" sz="24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38388" y="2179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3988" y="2687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125" algn="l"/>
                <a:tab pos="822325" algn="l"/>
                <a:tab pos="3840163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30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12950" y="594225"/>
            <a:ext cx="8447087" cy="457200"/>
          </a:xfrm>
        </p:spPr>
        <p:txBody>
          <a:bodyPr/>
          <a:lstStyle/>
          <a:p>
            <a:r>
              <a:rPr lang="en-GB" sz="2400" dirty="0" smtClean="0"/>
              <a:t>OneWeb Ka-Band formerly </a:t>
            </a:r>
            <a:r>
              <a:rPr lang="en-GB" sz="2400" dirty="0"/>
              <a:t>the band plan for </a:t>
            </a:r>
            <a:r>
              <a:rPr lang="en-GB" sz="2400" dirty="0" smtClean="0"/>
              <a:t>Skybridge</a:t>
            </a:r>
            <a:endParaRPr lang="en-GB" sz="24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38388" y="2179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3988" y="2687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125" algn="l"/>
                <a:tab pos="822325" algn="l"/>
                <a:tab pos="3840163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05" y="1628775"/>
            <a:ext cx="7001615" cy="4392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207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12950" y="594225"/>
            <a:ext cx="8447087" cy="457200"/>
          </a:xfrm>
        </p:spPr>
        <p:txBody>
          <a:bodyPr/>
          <a:lstStyle/>
          <a:p>
            <a:r>
              <a:rPr lang="en-GB" sz="2400" dirty="0" smtClean="0"/>
              <a:t>O3b Progressive Pitch MEO to GSO separation</a:t>
            </a:r>
            <a:endParaRPr lang="en-GB" sz="24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38388" y="2179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3988" y="2687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125" algn="l"/>
                <a:tab pos="822325" algn="l"/>
                <a:tab pos="3840163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2148681"/>
            <a:ext cx="55530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45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12950" y="594225"/>
            <a:ext cx="8447087" cy="457200"/>
          </a:xfrm>
        </p:spPr>
        <p:txBody>
          <a:bodyPr/>
          <a:lstStyle/>
          <a:p>
            <a:r>
              <a:rPr lang="en-GB" sz="2400" dirty="0" smtClean="0"/>
              <a:t>OneWeb Progressive Pitch LEO to GSO separation</a:t>
            </a:r>
            <a:endParaRPr lang="en-GB" sz="24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38388" y="2179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3988" y="2687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125" algn="l"/>
                <a:tab pos="822325" algn="l"/>
                <a:tab pos="3840163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02" y="1611997"/>
            <a:ext cx="6543635" cy="35220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49960" y="5184396"/>
            <a:ext cx="6786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So can 28 GHz and other K bands be shared with 5G terrestrial?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LEO to MEO to GSO to 5G separation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8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12950" y="594225"/>
            <a:ext cx="8447087" cy="457200"/>
          </a:xfrm>
        </p:spPr>
        <p:txBody>
          <a:bodyPr/>
          <a:lstStyle/>
          <a:p>
            <a:r>
              <a:rPr lang="en-GB" sz="2400" dirty="0" smtClean="0"/>
              <a:t>Boeing V band progressive pitch+ fractional beam width</a:t>
            </a:r>
            <a:endParaRPr lang="en-GB" sz="24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38388" y="2179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3988" y="2687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125" algn="l"/>
                <a:tab pos="822325" algn="l"/>
                <a:tab pos="3840163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084" y="1388000"/>
            <a:ext cx="5510224" cy="396668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5"/>
          <p:cNvSpPr txBox="1"/>
          <p:nvPr/>
        </p:nvSpPr>
        <p:spPr>
          <a:xfrm>
            <a:off x="1711354" y="5461233"/>
            <a:ext cx="60316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</a:rPr>
              <a:t>37.5 </a:t>
            </a:r>
            <a:r>
              <a:rPr lang="en-GB" sz="1200" dirty="0">
                <a:solidFill>
                  <a:schemeClr val="tx1"/>
                </a:solidFill>
              </a:rPr>
              <a:t>to 42.5 GHz </a:t>
            </a:r>
            <a:r>
              <a:rPr lang="en-GB" sz="1200" dirty="0" smtClean="0">
                <a:solidFill>
                  <a:schemeClr val="tx1"/>
                </a:solidFill>
              </a:rPr>
              <a:t> </a:t>
            </a:r>
            <a:r>
              <a:rPr lang="en-GB" sz="1200" dirty="0">
                <a:solidFill>
                  <a:schemeClr val="tx1"/>
                </a:solidFill>
              </a:rPr>
              <a:t>downlinking from spacecraft to terminals on </a:t>
            </a:r>
            <a:r>
              <a:rPr lang="en-GB" sz="1200" dirty="0" smtClean="0">
                <a:solidFill>
                  <a:schemeClr val="tx1"/>
                </a:solidFill>
              </a:rPr>
              <a:t>Earth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47.2 to 50.2 GHz and 50.4 to 52.4 GHz for uplinking back to the satellites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The </a:t>
            </a:r>
            <a:r>
              <a:rPr lang="en-GB" sz="1200" dirty="0">
                <a:solidFill>
                  <a:schemeClr val="tx1"/>
                </a:solidFill>
              </a:rPr>
              <a:t>industry rumour mill in 2017 suggested Apple was providing finance </a:t>
            </a:r>
            <a:endParaRPr lang="en-GB" sz="1200" dirty="0" smtClean="0">
              <a:solidFill>
                <a:schemeClr val="tx1"/>
              </a:solidFill>
            </a:endParaRPr>
          </a:p>
          <a:p>
            <a:r>
              <a:rPr lang="en-GB" sz="1400" dirty="0" smtClean="0">
                <a:solidFill>
                  <a:schemeClr val="tx1"/>
                </a:solidFill>
              </a:rPr>
              <a:t>See also Google and OneWeb, Jeff Bezos (Amazon) and Blue Origin, Mark Zuckerberg (Facebook) and Eutelsat 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53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12950" y="594225"/>
            <a:ext cx="8447087" cy="457200"/>
          </a:xfrm>
        </p:spPr>
        <p:txBody>
          <a:bodyPr/>
          <a:lstStyle/>
          <a:p>
            <a:r>
              <a:rPr lang="en-GB" sz="2400" dirty="0" smtClean="0"/>
              <a:t>Terrestrial latency versus space latency</a:t>
            </a:r>
            <a:endParaRPr lang="en-GB" sz="24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38388" y="2179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3988" y="2687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125" algn="l"/>
                <a:tab pos="822325" algn="l"/>
                <a:tab pos="3840163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85" y="1342239"/>
            <a:ext cx="5262714" cy="501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93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12950" y="594225"/>
            <a:ext cx="8447087" cy="457200"/>
          </a:xfrm>
        </p:spPr>
        <p:txBody>
          <a:bodyPr/>
          <a:lstStyle/>
          <a:p>
            <a:r>
              <a:rPr lang="en-GB" sz="2400" dirty="0" smtClean="0"/>
              <a:t>Self backhauling-  A Nokia Example</a:t>
            </a:r>
            <a:endParaRPr lang="en-GB" sz="24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38388" y="2179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3988" y="2687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125" algn="l"/>
                <a:tab pos="822325" algn="l"/>
                <a:tab pos="3840163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57" y="1224939"/>
            <a:ext cx="2517396" cy="124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553" y="2687638"/>
            <a:ext cx="5731510" cy="315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</p:pic>
    </p:spTree>
    <p:extLst>
      <p:ext uri="{BB962C8B-B14F-4D97-AF65-F5344CB8AC3E}">
        <p14:creationId xmlns:p14="http://schemas.microsoft.com/office/powerpoint/2010/main" val="42922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12950" y="594225"/>
            <a:ext cx="8447087" cy="457200"/>
          </a:xfrm>
        </p:spPr>
        <p:txBody>
          <a:bodyPr/>
          <a:lstStyle/>
          <a:p>
            <a:r>
              <a:rPr lang="en-GB" sz="2400" dirty="0" smtClean="0"/>
              <a:t>New Rocket Age? New Rocket men?</a:t>
            </a:r>
            <a:endParaRPr lang="en-GB" sz="24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38388" y="2179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3988" y="2687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125" algn="l"/>
                <a:tab pos="822325" algn="l"/>
                <a:tab pos="3840163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3" y="1261630"/>
            <a:ext cx="3903021" cy="353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992" y="1503379"/>
            <a:ext cx="3672238" cy="164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993" y="3350870"/>
            <a:ext cx="1385253" cy="14056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677637" y="3414319"/>
            <a:ext cx="1778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Peter Beck Rocket lab USA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5697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12950" y="594225"/>
            <a:ext cx="8447087" cy="457200"/>
          </a:xfrm>
        </p:spPr>
        <p:txBody>
          <a:bodyPr/>
          <a:lstStyle/>
          <a:p>
            <a:r>
              <a:rPr lang="en-GB" sz="2400" dirty="0" smtClean="0"/>
              <a:t>New Space? New Delivery Economics?</a:t>
            </a:r>
            <a:endParaRPr lang="en-GB" sz="24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38388" y="2179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3988" y="2687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125" algn="l"/>
                <a:tab pos="822325" algn="l"/>
                <a:tab pos="3840163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98" y="1417638"/>
            <a:ext cx="5659904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86855" y="6224631"/>
            <a:ext cx="5662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1"/>
                </a:solidFill>
              </a:rPr>
              <a:t>Plus satellite innovations – electric satellites, new propulsion and power options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5758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12950" y="594225"/>
            <a:ext cx="8447087" cy="457200"/>
          </a:xfrm>
        </p:spPr>
        <p:txBody>
          <a:bodyPr/>
          <a:lstStyle/>
          <a:p>
            <a:r>
              <a:rPr lang="en-GB" sz="2400" dirty="0" smtClean="0"/>
              <a:t>Satellite orbits</a:t>
            </a:r>
            <a:endParaRPr lang="en-GB" sz="24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38388" y="2179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3988" y="2687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125" algn="l"/>
                <a:tab pos="822325" algn="l"/>
                <a:tab pos="3840163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48250" y="1171328"/>
            <a:ext cx="4662138" cy="3489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14026" y="5050172"/>
            <a:ext cx="57632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tx1"/>
                </a:solidFill>
              </a:rPr>
              <a:t>LEO, MEO and GSO orbits- with thanks to Inmarsat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98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12950" y="594225"/>
            <a:ext cx="8447087" cy="457200"/>
          </a:xfrm>
        </p:spPr>
        <p:txBody>
          <a:bodyPr/>
          <a:lstStyle/>
          <a:p>
            <a:r>
              <a:rPr lang="en-GB" sz="2400" dirty="0" smtClean="0"/>
              <a:t>GSO Orbital slots</a:t>
            </a:r>
            <a:endParaRPr lang="en-GB" sz="24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38388" y="2179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3988" y="2687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125" algn="l"/>
                <a:tab pos="822325" algn="l"/>
                <a:tab pos="3840163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2162" y="5218384"/>
            <a:ext cx="5763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chemeClr val="tx1"/>
                </a:solidFill>
              </a:rPr>
              <a:t>With thanks to the Boeing Corporation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263" y="1292457"/>
            <a:ext cx="5723809" cy="3704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219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12950" y="594225"/>
            <a:ext cx="8447087" cy="457200"/>
          </a:xfrm>
        </p:spPr>
        <p:txBody>
          <a:bodyPr/>
          <a:lstStyle/>
          <a:p>
            <a:r>
              <a:rPr lang="en-GB" sz="2400" dirty="0" smtClean="0"/>
              <a:t>LEO ORBITS and satellites sizes </a:t>
            </a:r>
            <a:endParaRPr lang="en-GB" sz="24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38388" y="2179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3988" y="2687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125" algn="l"/>
                <a:tab pos="822325" algn="l"/>
                <a:tab pos="3840163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88" y="1303338"/>
            <a:ext cx="30384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28" y="2408238"/>
            <a:ext cx="68103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17" y="4075447"/>
            <a:ext cx="75152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14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12950" y="594225"/>
            <a:ext cx="8447087" cy="457200"/>
          </a:xfrm>
        </p:spPr>
        <p:txBody>
          <a:bodyPr/>
          <a:lstStyle/>
          <a:p>
            <a:r>
              <a:rPr lang="en-GB" sz="2400" dirty="0"/>
              <a:t> Bands Agreed For Study at WRC 2019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38388" y="2179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3988" y="2687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125" algn="l"/>
                <a:tab pos="822325" algn="l"/>
                <a:tab pos="3840163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858169"/>
            <a:ext cx="7677150" cy="393382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8625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12950" y="594225"/>
            <a:ext cx="8447087" cy="457200"/>
          </a:xfrm>
        </p:spPr>
        <p:txBody>
          <a:bodyPr/>
          <a:lstStyle/>
          <a:p>
            <a:r>
              <a:rPr lang="en-GB" sz="2400" dirty="0"/>
              <a:t> Bands Agreed For Study at WRC </a:t>
            </a:r>
            <a:r>
              <a:rPr lang="en-GB" sz="2400" dirty="0" smtClean="0"/>
              <a:t>2019- E band </a:t>
            </a:r>
            <a:endParaRPr lang="en-GB" sz="24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38388" y="2179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3988" y="2687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125" algn="l"/>
                <a:tab pos="822325" algn="l"/>
                <a:tab pos="3840163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12454"/>
            <a:ext cx="8229600" cy="402525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71187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12950" y="594225"/>
            <a:ext cx="8447087" cy="457200"/>
          </a:xfrm>
        </p:spPr>
        <p:txBody>
          <a:bodyPr/>
          <a:lstStyle/>
          <a:p>
            <a:r>
              <a:rPr lang="en-GB" sz="2400" dirty="0" smtClean="0"/>
              <a:t>Existing LEO band plans -Iridium</a:t>
            </a:r>
            <a:endParaRPr lang="en-GB" sz="24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38388" y="2179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3988" y="2687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125" algn="l"/>
                <a:tab pos="822325" algn="l"/>
                <a:tab pos="3840163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42542"/>
            <a:ext cx="8229600" cy="3365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17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12950" y="594225"/>
            <a:ext cx="8447087" cy="457200"/>
          </a:xfrm>
        </p:spPr>
        <p:txBody>
          <a:bodyPr/>
          <a:lstStyle/>
          <a:p>
            <a:r>
              <a:rPr lang="en-GB" sz="2400" dirty="0" smtClean="0"/>
              <a:t>O3b - formerly </a:t>
            </a:r>
            <a:r>
              <a:rPr lang="en-GB" sz="2400" dirty="0"/>
              <a:t>the band plan for Teledesic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38388" y="2179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3988" y="2687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125" algn="l"/>
                <a:tab pos="822325" algn="l"/>
                <a:tab pos="3840163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484" y="1628775"/>
            <a:ext cx="6203258" cy="4392613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58612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12950" y="594225"/>
            <a:ext cx="8447087" cy="457200"/>
          </a:xfrm>
        </p:spPr>
        <p:txBody>
          <a:bodyPr/>
          <a:lstStyle/>
          <a:p>
            <a:r>
              <a:rPr lang="en-GB" sz="2400" dirty="0" smtClean="0"/>
              <a:t>OneWeb Ku-Band - formerly </a:t>
            </a:r>
            <a:r>
              <a:rPr lang="en-GB" sz="2400" dirty="0"/>
              <a:t>the band plan for </a:t>
            </a:r>
            <a:r>
              <a:rPr lang="en-GB" sz="2400" dirty="0" smtClean="0"/>
              <a:t>Skybridge</a:t>
            </a:r>
            <a:endParaRPr lang="en-GB" sz="24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38388" y="2179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3988" y="2687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822325" algn="l"/>
                <a:tab pos="38401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125" algn="l"/>
                <a:tab pos="822325" algn="l"/>
                <a:tab pos="3840163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3" y="1494491"/>
            <a:ext cx="5144865" cy="2843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517" y="3539122"/>
            <a:ext cx="3179426" cy="2534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53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lios-is-template-june07">
  <a:themeElements>
    <a:clrScheme name="Custom 1">
      <a:dk1>
        <a:srgbClr val="000000"/>
      </a:dk1>
      <a:lt1>
        <a:srgbClr val="FFFFFF"/>
      </a:lt1>
      <a:dk2>
        <a:srgbClr val="F2F2F2"/>
      </a:dk2>
      <a:lt2>
        <a:srgbClr val="E3600B"/>
      </a:lt2>
      <a:accent1>
        <a:srgbClr val="E3600B"/>
      </a:accent1>
      <a:accent2>
        <a:srgbClr val="0095AA"/>
      </a:accent2>
      <a:accent3>
        <a:srgbClr val="7F7F7F"/>
      </a:accent3>
      <a:accent4>
        <a:srgbClr val="9DEAF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Codex.thmx</Template>
  <TotalTime>25069</TotalTime>
  <Words>382</Words>
  <Application>Microsoft Office PowerPoint</Application>
  <PresentationFormat>On-screen Show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Helios-is-template-june07</vt:lpstr>
      <vt:lpstr>5G and satellite spectrum, standards and scale</vt:lpstr>
      <vt:lpstr>Satellite orbits</vt:lpstr>
      <vt:lpstr>GSO Orbital slots</vt:lpstr>
      <vt:lpstr>LEO ORBITS and satellites sizes </vt:lpstr>
      <vt:lpstr> Bands Agreed For Study at WRC 2019 </vt:lpstr>
      <vt:lpstr> Bands Agreed For Study at WRC 2019- E band </vt:lpstr>
      <vt:lpstr>Existing LEO band plans -Iridium</vt:lpstr>
      <vt:lpstr>O3b - formerly the band plan for Teledesic</vt:lpstr>
      <vt:lpstr>OneWeb Ku-Band - formerly the band plan for Skybridge</vt:lpstr>
      <vt:lpstr>OneWeb Ka-Band formerly the band plan for Skybridge</vt:lpstr>
      <vt:lpstr>O3b Progressive Pitch MEO to GSO separation</vt:lpstr>
      <vt:lpstr>OneWeb Progressive Pitch LEO to GSO separation</vt:lpstr>
      <vt:lpstr>Boeing V band progressive pitch+ fractional beam width</vt:lpstr>
      <vt:lpstr>Terrestrial latency versus space latency</vt:lpstr>
      <vt:lpstr>Self backhauling-  A Nokia Example</vt:lpstr>
      <vt:lpstr>New Rocket Age? New Rocket men?</vt:lpstr>
      <vt:lpstr>New Space? New Delivery Economics?</vt:lpstr>
    </vt:vector>
  </TitlesOfParts>
  <Company>Helios Technology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andreak</dc:creator>
  <cp:lastModifiedBy>RTT</cp:lastModifiedBy>
  <cp:revision>446</cp:revision>
  <cp:lastPrinted>2017-03-16T12:20:42Z</cp:lastPrinted>
  <dcterms:created xsi:type="dcterms:W3CDTF">2011-10-06T14:02:04Z</dcterms:created>
  <dcterms:modified xsi:type="dcterms:W3CDTF">2017-10-25T11:24:28Z</dcterms:modified>
</cp:coreProperties>
</file>